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82" r:id="rId2"/>
    <p:sldId id="270" r:id="rId3"/>
    <p:sldId id="260" r:id="rId4"/>
    <p:sldId id="261" r:id="rId5"/>
    <p:sldId id="280" r:id="rId6"/>
    <p:sldId id="281" r:id="rId7"/>
    <p:sldId id="276" r:id="rId8"/>
    <p:sldId id="271" r:id="rId9"/>
    <p:sldId id="272" r:id="rId10"/>
    <p:sldId id="273" r:id="rId11"/>
    <p:sldId id="264" r:id="rId12"/>
    <p:sldId id="283" r:id="rId13"/>
    <p:sldId id="265" r:id="rId14"/>
    <p:sldId id="288" r:id="rId15"/>
    <p:sldId id="267" r:id="rId16"/>
    <p:sldId id="266" r:id="rId17"/>
    <p:sldId id="286" r:id="rId18"/>
    <p:sldId id="278" r:id="rId19"/>
    <p:sldId id="284" r:id="rId20"/>
    <p:sldId id="285" r:id="rId21"/>
    <p:sldId id="287" r:id="rId22"/>
    <p:sldId id="268" r:id="rId23"/>
    <p:sldId id="27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jesh Aytha" initials="RA" lastIdx="1" clrIdx="0">
    <p:extLst>
      <p:ext uri="{19B8F6BF-5375-455C-9EA6-DF929625EA0E}">
        <p15:presenceInfo xmlns:p15="http://schemas.microsoft.com/office/powerpoint/2012/main" userId="833b3193822c917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C33B59-D53B-4670-AD57-8525EC34BE95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AC49CF4-1C1E-429C-9105-F51DA84DC679}">
      <dgm:prSet/>
      <dgm:spPr/>
      <dgm:t>
        <a:bodyPr/>
        <a:lstStyle/>
        <a:p>
          <a:r>
            <a:rPr lang="en-US"/>
            <a:t>Time Division Multiple Access (TDMA) is a channel access system where time divisions are split into the available bandwidth and each section is only used by a single sender, eliminating packet collisions. </a:t>
          </a:r>
        </a:p>
      </dgm:t>
    </dgm:pt>
    <dgm:pt modelId="{60DCB55E-0A1F-459D-BC34-6CA90D9C5D9A}" type="parTrans" cxnId="{7B7DF5F5-848B-4F3C-B15C-AE17B992C5C9}">
      <dgm:prSet/>
      <dgm:spPr/>
      <dgm:t>
        <a:bodyPr/>
        <a:lstStyle/>
        <a:p>
          <a:endParaRPr lang="en-US"/>
        </a:p>
      </dgm:t>
    </dgm:pt>
    <dgm:pt modelId="{8AFC2FA4-4766-4652-8B55-27A356CC85BE}" type="sibTrans" cxnId="{7B7DF5F5-848B-4F3C-B15C-AE17B992C5C9}">
      <dgm:prSet/>
      <dgm:spPr/>
      <dgm:t>
        <a:bodyPr/>
        <a:lstStyle/>
        <a:p>
          <a:endParaRPr lang="en-US"/>
        </a:p>
      </dgm:t>
    </dgm:pt>
    <dgm:pt modelId="{0144FF17-5FB6-4108-BECA-3B36331365E6}">
      <dgm:prSet/>
      <dgm:spPr/>
      <dgm:t>
        <a:bodyPr/>
        <a:lstStyle/>
        <a:p>
          <a:r>
            <a:rPr lang="en-US"/>
            <a:t>Due to the lack of unified control and high slot allocation difficulty, TDMA, however, requires modifications to be used in ad-hoc networks. To maintain slot synchronization and to decrease overhead messages[</a:t>
          </a:r>
        </a:p>
      </dgm:t>
    </dgm:pt>
    <dgm:pt modelId="{C8FB5668-B814-4F65-9C3B-AB24111C17A6}" type="parTrans" cxnId="{894A2239-7CD2-44CB-B401-E9235B8997ED}">
      <dgm:prSet/>
      <dgm:spPr/>
      <dgm:t>
        <a:bodyPr/>
        <a:lstStyle/>
        <a:p>
          <a:endParaRPr lang="en-US"/>
        </a:p>
      </dgm:t>
    </dgm:pt>
    <dgm:pt modelId="{232F7EBC-CA52-435B-93D0-AB82D8B678B6}" type="sibTrans" cxnId="{894A2239-7CD2-44CB-B401-E9235B8997ED}">
      <dgm:prSet/>
      <dgm:spPr/>
      <dgm:t>
        <a:bodyPr/>
        <a:lstStyle/>
        <a:p>
          <a:endParaRPr lang="en-US"/>
        </a:p>
      </dgm:t>
    </dgm:pt>
    <dgm:pt modelId="{5E4D993E-97F1-4AFF-918F-ED1E18643A2B}" type="pres">
      <dgm:prSet presAssocID="{50C33B59-D53B-4670-AD57-8525EC34BE9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A92125A-242C-4EF7-B25C-B5CCD79496C1}" type="pres">
      <dgm:prSet presAssocID="{4AC49CF4-1C1E-429C-9105-F51DA84DC679}" presName="hierRoot1" presStyleCnt="0"/>
      <dgm:spPr/>
    </dgm:pt>
    <dgm:pt modelId="{8CDFCCDD-8D2F-4AB6-A75E-81A9911B3EC9}" type="pres">
      <dgm:prSet presAssocID="{4AC49CF4-1C1E-429C-9105-F51DA84DC679}" presName="composite" presStyleCnt="0"/>
      <dgm:spPr/>
    </dgm:pt>
    <dgm:pt modelId="{4EB075F9-E7D4-4BBB-8BC5-BC4886F5B027}" type="pres">
      <dgm:prSet presAssocID="{4AC49CF4-1C1E-429C-9105-F51DA84DC679}" presName="background" presStyleLbl="node0" presStyleIdx="0" presStyleCnt="2"/>
      <dgm:spPr/>
    </dgm:pt>
    <dgm:pt modelId="{1B74BC1D-64F5-45B1-AF5D-7A22EF1DB736}" type="pres">
      <dgm:prSet presAssocID="{4AC49CF4-1C1E-429C-9105-F51DA84DC679}" presName="text" presStyleLbl="fgAcc0" presStyleIdx="0" presStyleCnt="2">
        <dgm:presLayoutVars>
          <dgm:chPref val="3"/>
        </dgm:presLayoutVars>
      </dgm:prSet>
      <dgm:spPr/>
    </dgm:pt>
    <dgm:pt modelId="{077B4306-C938-4BBC-B6E4-A99011BA9C45}" type="pres">
      <dgm:prSet presAssocID="{4AC49CF4-1C1E-429C-9105-F51DA84DC679}" presName="hierChild2" presStyleCnt="0"/>
      <dgm:spPr/>
    </dgm:pt>
    <dgm:pt modelId="{AC2079E0-4925-4432-B2F6-F817440279B2}" type="pres">
      <dgm:prSet presAssocID="{0144FF17-5FB6-4108-BECA-3B36331365E6}" presName="hierRoot1" presStyleCnt="0"/>
      <dgm:spPr/>
    </dgm:pt>
    <dgm:pt modelId="{B6E63790-C044-4674-837E-270458C4F876}" type="pres">
      <dgm:prSet presAssocID="{0144FF17-5FB6-4108-BECA-3B36331365E6}" presName="composite" presStyleCnt="0"/>
      <dgm:spPr/>
    </dgm:pt>
    <dgm:pt modelId="{5C69641B-335D-4539-A65E-A39EE5255793}" type="pres">
      <dgm:prSet presAssocID="{0144FF17-5FB6-4108-BECA-3B36331365E6}" presName="background" presStyleLbl="node0" presStyleIdx="1" presStyleCnt="2"/>
      <dgm:spPr/>
    </dgm:pt>
    <dgm:pt modelId="{C6BD80C4-243B-4DF8-B052-4EC0B617F6D6}" type="pres">
      <dgm:prSet presAssocID="{0144FF17-5FB6-4108-BECA-3B36331365E6}" presName="text" presStyleLbl="fgAcc0" presStyleIdx="1" presStyleCnt="2">
        <dgm:presLayoutVars>
          <dgm:chPref val="3"/>
        </dgm:presLayoutVars>
      </dgm:prSet>
      <dgm:spPr/>
    </dgm:pt>
    <dgm:pt modelId="{46D32221-D0C6-4E59-9594-9DBDB8BCB4CC}" type="pres">
      <dgm:prSet presAssocID="{0144FF17-5FB6-4108-BECA-3B36331365E6}" presName="hierChild2" presStyleCnt="0"/>
      <dgm:spPr/>
    </dgm:pt>
  </dgm:ptLst>
  <dgm:cxnLst>
    <dgm:cxn modelId="{8F8C3020-E416-4D7E-BFA3-281949E85678}" type="presOf" srcId="{50C33B59-D53B-4670-AD57-8525EC34BE95}" destId="{5E4D993E-97F1-4AFF-918F-ED1E18643A2B}" srcOrd="0" destOrd="0" presId="urn:microsoft.com/office/officeart/2005/8/layout/hierarchy1"/>
    <dgm:cxn modelId="{894A2239-7CD2-44CB-B401-E9235B8997ED}" srcId="{50C33B59-D53B-4670-AD57-8525EC34BE95}" destId="{0144FF17-5FB6-4108-BECA-3B36331365E6}" srcOrd="1" destOrd="0" parTransId="{C8FB5668-B814-4F65-9C3B-AB24111C17A6}" sibTransId="{232F7EBC-CA52-435B-93D0-AB82D8B678B6}"/>
    <dgm:cxn modelId="{A17039C7-2D58-4416-9F96-F1CE34E1F654}" type="presOf" srcId="{0144FF17-5FB6-4108-BECA-3B36331365E6}" destId="{C6BD80C4-243B-4DF8-B052-4EC0B617F6D6}" srcOrd="0" destOrd="0" presId="urn:microsoft.com/office/officeart/2005/8/layout/hierarchy1"/>
    <dgm:cxn modelId="{99A76AD0-A71B-4AC7-995C-30D7638C84BB}" type="presOf" srcId="{4AC49CF4-1C1E-429C-9105-F51DA84DC679}" destId="{1B74BC1D-64F5-45B1-AF5D-7A22EF1DB736}" srcOrd="0" destOrd="0" presId="urn:microsoft.com/office/officeart/2005/8/layout/hierarchy1"/>
    <dgm:cxn modelId="{7B7DF5F5-848B-4F3C-B15C-AE17B992C5C9}" srcId="{50C33B59-D53B-4670-AD57-8525EC34BE95}" destId="{4AC49CF4-1C1E-429C-9105-F51DA84DC679}" srcOrd="0" destOrd="0" parTransId="{60DCB55E-0A1F-459D-BC34-6CA90D9C5D9A}" sibTransId="{8AFC2FA4-4766-4652-8B55-27A356CC85BE}"/>
    <dgm:cxn modelId="{DD13F70E-9C1D-4DFC-B0AA-91BD154D3203}" type="presParOf" srcId="{5E4D993E-97F1-4AFF-918F-ED1E18643A2B}" destId="{6A92125A-242C-4EF7-B25C-B5CCD79496C1}" srcOrd="0" destOrd="0" presId="urn:microsoft.com/office/officeart/2005/8/layout/hierarchy1"/>
    <dgm:cxn modelId="{CEEEA77C-7FF0-45F0-86B7-A45C4D688C96}" type="presParOf" srcId="{6A92125A-242C-4EF7-B25C-B5CCD79496C1}" destId="{8CDFCCDD-8D2F-4AB6-A75E-81A9911B3EC9}" srcOrd="0" destOrd="0" presId="urn:microsoft.com/office/officeart/2005/8/layout/hierarchy1"/>
    <dgm:cxn modelId="{140260D2-5967-42E5-A4FB-61EFA6D13C0F}" type="presParOf" srcId="{8CDFCCDD-8D2F-4AB6-A75E-81A9911B3EC9}" destId="{4EB075F9-E7D4-4BBB-8BC5-BC4886F5B027}" srcOrd="0" destOrd="0" presId="urn:microsoft.com/office/officeart/2005/8/layout/hierarchy1"/>
    <dgm:cxn modelId="{4CBBF45E-12FF-4CA6-94F3-9669E66CE8D6}" type="presParOf" srcId="{8CDFCCDD-8D2F-4AB6-A75E-81A9911B3EC9}" destId="{1B74BC1D-64F5-45B1-AF5D-7A22EF1DB736}" srcOrd="1" destOrd="0" presId="urn:microsoft.com/office/officeart/2005/8/layout/hierarchy1"/>
    <dgm:cxn modelId="{F228DCF1-F459-4D8C-B8D9-E1D87DA7DB5E}" type="presParOf" srcId="{6A92125A-242C-4EF7-B25C-B5CCD79496C1}" destId="{077B4306-C938-4BBC-B6E4-A99011BA9C45}" srcOrd="1" destOrd="0" presId="urn:microsoft.com/office/officeart/2005/8/layout/hierarchy1"/>
    <dgm:cxn modelId="{4033417A-A5A3-47E3-B293-FB02F6140D64}" type="presParOf" srcId="{5E4D993E-97F1-4AFF-918F-ED1E18643A2B}" destId="{AC2079E0-4925-4432-B2F6-F817440279B2}" srcOrd="1" destOrd="0" presId="urn:microsoft.com/office/officeart/2005/8/layout/hierarchy1"/>
    <dgm:cxn modelId="{D776C093-D79E-41FE-857D-11B80F81068A}" type="presParOf" srcId="{AC2079E0-4925-4432-B2F6-F817440279B2}" destId="{B6E63790-C044-4674-837E-270458C4F876}" srcOrd="0" destOrd="0" presId="urn:microsoft.com/office/officeart/2005/8/layout/hierarchy1"/>
    <dgm:cxn modelId="{5CB8ADA6-90D9-4DFD-BB89-12A927491731}" type="presParOf" srcId="{B6E63790-C044-4674-837E-270458C4F876}" destId="{5C69641B-335D-4539-A65E-A39EE5255793}" srcOrd="0" destOrd="0" presId="urn:microsoft.com/office/officeart/2005/8/layout/hierarchy1"/>
    <dgm:cxn modelId="{6BFE45E3-F670-4812-98A0-B496EE1B3D80}" type="presParOf" srcId="{B6E63790-C044-4674-837E-270458C4F876}" destId="{C6BD80C4-243B-4DF8-B052-4EC0B617F6D6}" srcOrd="1" destOrd="0" presId="urn:microsoft.com/office/officeart/2005/8/layout/hierarchy1"/>
    <dgm:cxn modelId="{3F886EBE-9CE5-4A03-821E-C826577AC4DF}" type="presParOf" srcId="{AC2079E0-4925-4432-B2F6-F817440279B2}" destId="{46D32221-D0C6-4E59-9594-9DBDB8BCB4C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848B280-3546-4A3B-B9A2-6B873D552755}" type="doc">
      <dgm:prSet loTypeId="urn:microsoft.com/office/officeart/2008/layout/LinedList" loCatId="list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F3458B0-3F97-40D0-B9EF-88FB1AE0FA97}">
      <dgm:prSet/>
      <dgm:spPr/>
      <dgm:t>
        <a:bodyPr/>
        <a:lstStyle/>
        <a:p>
          <a:r>
            <a:rPr lang="en-CA"/>
            <a:t>SUMO makes it easy for users to import road networks which leads to designing the mobility model.</a:t>
          </a:r>
          <a:endParaRPr lang="en-US"/>
        </a:p>
      </dgm:t>
    </dgm:pt>
    <dgm:pt modelId="{302D8F18-C50B-4775-B1DB-A017D8FC9BC5}" type="parTrans" cxnId="{26CDF0FB-4643-4D01-9490-D6370B72C83A}">
      <dgm:prSet/>
      <dgm:spPr/>
      <dgm:t>
        <a:bodyPr/>
        <a:lstStyle/>
        <a:p>
          <a:endParaRPr lang="en-US"/>
        </a:p>
      </dgm:t>
    </dgm:pt>
    <dgm:pt modelId="{4E0D6FF8-4D2B-4706-8D05-EEC2923F11DB}" type="sibTrans" cxnId="{26CDF0FB-4643-4D01-9490-D6370B72C83A}">
      <dgm:prSet/>
      <dgm:spPr/>
      <dgm:t>
        <a:bodyPr/>
        <a:lstStyle/>
        <a:p>
          <a:endParaRPr lang="en-US"/>
        </a:p>
      </dgm:t>
    </dgm:pt>
    <dgm:pt modelId="{986EE224-056E-4EC9-AC15-E77AC78D5496}">
      <dgm:prSet/>
      <dgm:spPr/>
      <dgm:t>
        <a:bodyPr/>
        <a:lstStyle/>
        <a:p>
          <a:r>
            <a:rPr lang="en-US"/>
            <a:t>The real-world road network can be easily extracted and edited using the Java Open Street Map (JOSM) Editor</a:t>
          </a:r>
          <a:r>
            <a:rPr lang="en-CA"/>
            <a:t>.</a:t>
          </a:r>
          <a:endParaRPr lang="en-US"/>
        </a:p>
      </dgm:t>
    </dgm:pt>
    <dgm:pt modelId="{15491F86-F9E4-4D7D-8ABA-47FB6A0E3A05}" type="parTrans" cxnId="{F74E376F-375D-4E06-B0B1-5E76B0254C19}">
      <dgm:prSet/>
      <dgm:spPr/>
      <dgm:t>
        <a:bodyPr/>
        <a:lstStyle/>
        <a:p>
          <a:endParaRPr lang="en-US"/>
        </a:p>
      </dgm:t>
    </dgm:pt>
    <dgm:pt modelId="{5A141BC0-50B1-4E1D-B59D-21C7733E0853}" type="sibTrans" cxnId="{F74E376F-375D-4E06-B0B1-5E76B0254C19}">
      <dgm:prSet/>
      <dgm:spPr/>
      <dgm:t>
        <a:bodyPr/>
        <a:lstStyle/>
        <a:p>
          <a:endParaRPr lang="en-US"/>
        </a:p>
      </dgm:t>
    </dgm:pt>
    <dgm:pt modelId="{86B076B5-CB71-4045-9C16-FF90009559B0}">
      <dgm:prSet/>
      <dgm:spPr/>
      <dgm:t>
        <a:bodyPr/>
        <a:lstStyle/>
        <a:p>
          <a:r>
            <a:rPr lang="en-US"/>
            <a:t>The part of the map is selected in such a way that multi-lane roads and highways are also taken into consideration.</a:t>
          </a:r>
        </a:p>
      </dgm:t>
    </dgm:pt>
    <dgm:pt modelId="{2F476DEC-E4A6-4077-84C4-9B5E3D959658}" type="parTrans" cxnId="{381C9D26-4327-4DEF-B507-8970BDC7548B}">
      <dgm:prSet/>
      <dgm:spPr/>
      <dgm:t>
        <a:bodyPr/>
        <a:lstStyle/>
        <a:p>
          <a:endParaRPr lang="en-US"/>
        </a:p>
      </dgm:t>
    </dgm:pt>
    <dgm:pt modelId="{F2A41D1B-F49E-4763-B9D9-42C677E2F5E0}" type="sibTrans" cxnId="{381C9D26-4327-4DEF-B507-8970BDC7548B}">
      <dgm:prSet/>
      <dgm:spPr/>
      <dgm:t>
        <a:bodyPr/>
        <a:lstStyle/>
        <a:p>
          <a:endParaRPr lang="en-US"/>
        </a:p>
      </dgm:t>
    </dgm:pt>
    <dgm:pt modelId="{C0CFC821-2B81-4C17-B3EE-9834307D4206}">
      <dgm:prSet/>
      <dgm:spPr/>
      <dgm:t>
        <a:bodyPr/>
        <a:lstStyle/>
        <a:p>
          <a:r>
            <a:rPr lang="en-US"/>
            <a:t>Vehicles are dynamic and map was further processed by sumo network to generate </a:t>
          </a:r>
          <a:r>
            <a:rPr lang="en-CA"/>
            <a:t>heuristically computed values.</a:t>
          </a:r>
          <a:endParaRPr lang="en-US"/>
        </a:p>
      </dgm:t>
    </dgm:pt>
    <dgm:pt modelId="{0E0BCD55-9080-40B7-B5A3-C13CA4B53613}" type="parTrans" cxnId="{9C6C2A2E-298B-475C-B811-611C89FACD21}">
      <dgm:prSet/>
      <dgm:spPr/>
      <dgm:t>
        <a:bodyPr/>
        <a:lstStyle/>
        <a:p>
          <a:endParaRPr lang="en-US"/>
        </a:p>
      </dgm:t>
    </dgm:pt>
    <dgm:pt modelId="{ADEFAC9F-FF5B-4E00-89BB-DA2BC12F1900}" type="sibTrans" cxnId="{9C6C2A2E-298B-475C-B811-611C89FACD21}">
      <dgm:prSet/>
      <dgm:spPr/>
      <dgm:t>
        <a:bodyPr/>
        <a:lstStyle/>
        <a:p>
          <a:endParaRPr lang="en-US"/>
        </a:p>
      </dgm:t>
    </dgm:pt>
    <dgm:pt modelId="{FE6CD903-720A-4E74-BCAD-438847F934D8}" type="pres">
      <dgm:prSet presAssocID="{E848B280-3546-4A3B-B9A2-6B873D552755}" presName="vert0" presStyleCnt="0">
        <dgm:presLayoutVars>
          <dgm:dir/>
          <dgm:animOne val="branch"/>
          <dgm:animLvl val="lvl"/>
        </dgm:presLayoutVars>
      </dgm:prSet>
      <dgm:spPr/>
    </dgm:pt>
    <dgm:pt modelId="{079CE638-3976-4948-B6C9-81ED6E6B1BC9}" type="pres">
      <dgm:prSet presAssocID="{0F3458B0-3F97-40D0-B9EF-88FB1AE0FA97}" presName="thickLine" presStyleLbl="alignNode1" presStyleIdx="0" presStyleCnt="4"/>
      <dgm:spPr/>
    </dgm:pt>
    <dgm:pt modelId="{60F8F056-AB21-45AF-AF49-74E79222FA8F}" type="pres">
      <dgm:prSet presAssocID="{0F3458B0-3F97-40D0-B9EF-88FB1AE0FA97}" presName="horz1" presStyleCnt="0"/>
      <dgm:spPr/>
    </dgm:pt>
    <dgm:pt modelId="{DBDD9EA2-3986-4B8E-8E83-11CDADF7F808}" type="pres">
      <dgm:prSet presAssocID="{0F3458B0-3F97-40D0-B9EF-88FB1AE0FA97}" presName="tx1" presStyleLbl="revTx" presStyleIdx="0" presStyleCnt="4"/>
      <dgm:spPr/>
    </dgm:pt>
    <dgm:pt modelId="{DE3EF9F1-33DF-4ADF-A4AC-0EF06D8E03F4}" type="pres">
      <dgm:prSet presAssocID="{0F3458B0-3F97-40D0-B9EF-88FB1AE0FA97}" presName="vert1" presStyleCnt="0"/>
      <dgm:spPr/>
    </dgm:pt>
    <dgm:pt modelId="{716840EB-A61B-4751-8CAF-A118BEC839CA}" type="pres">
      <dgm:prSet presAssocID="{986EE224-056E-4EC9-AC15-E77AC78D5496}" presName="thickLine" presStyleLbl="alignNode1" presStyleIdx="1" presStyleCnt="4"/>
      <dgm:spPr/>
    </dgm:pt>
    <dgm:pt modelId="{16434277-9EE2-422D-90E1-A8CBB4A4D418}" type="pres">
      <dgm:prSet presAssocID="{986EE224-056E-4EC9-AC15-E77AC78D5496}" presName="horz1" presStyleCnt="0"/>
      <dgm:spPr/>
    </dgm:pt>
    <dgm:pt modelId="{97B99C1B-7998-4D4C-8C13-27E09D53D660}" type="pres">
      <dgm:prSet presAssocID="{986EE224-056E-4EC9-AC15-E77AC78D5496}" presName="tx1" presStyleLbl="revTx" presStyleIdx="1" presStyleCnt="4"/>
      <dgm:spPr/>
    </dgm:pt>
    <dgm:pt modelId="{6AA8CA42-543C-462F-AA39-29FB380F48EE}" type="pres">
      <dgm:prSet presAssocID="{986EE224-056E-4EC9-AC15-E77AC78D5496}" presName="vert1" presStyleCnt="0"/>
      <dgm:spPr/>
    </dgm:pt>
    <dgm:pt modelId="{ACCFDA1A-0FC8-4031-A964-C5300E924ADC}" type="pres">
      <dgm:prSet presAssocID="{86B076B5-CB71-4045-9C16-FF90009559B0}" presName="thickLine" presStyleLbl="alignNode1" presStyleIdx="2" presStyleCnt="4"/>
      <dgm:spPr/>
    </dgm:pt>
    <dgm:pt modelId="{5522676F-4CAD-4358-B120-F3C579E1E93C}" type="pres">
      <dgm:prSet presAssocID="{86B076B5-CB71-4045-9C16-FF90009559B0}" presName="horz1" presStyleCnt="0"/>
      <dgm:spPr/>
    </dgm:pt>
    <dgm:pt modelId="{3FB5ECCA-FB0C-47D9-8815-5FEEB4C4BFF6}" type="pres">
      <dgm:prSet presAssocID="{86B076B5-CB71-4045-9C16-FF90009559B0}" presName="tx1" presStyleLbl="revTx" presStyleIdx="2" presStyleCnt="4"/>
      <dgm:spPr/>
    </dgm:pt>
    <dgm:pt modelId="{DBF864FE-0793-44B1-9DF8-10E41E697EA2}" type="pres">
      <dgm:prSet presAssocID="{86B076B5-CB71-4045-9C16-FF90009559B0}" presName="vert1" presStyleCnt="0"/>
      <dgm:spPr/>
    </dgm:pt>
    <dgm:pt modelId="{F8A07676-DD07-438A-8047-352BE41CE7E9}" type="pres">
      <dgm:prSet presAssocID="{C0CFC821-2B81-4C17-B3EE-9834307D4206}" presName="thickLine" presStyleLbl="alignNode1" presStyleIdx="3" presStyleCnt="4"/>
      <dgm:spPr/>
    </dgm:pt>
    <dgm:pt modelId="{C2BD6480-A7C2-4250-8B2A-7E7BCDEC0690}" type="pres">
      <dgm:prSet presAssocID="{C0CFC821-2B81-4C17-B3EE-9834307D4206}" presName="horz1" presStyleCnt="0"/>
      <dgm:spPr/>
    </dgm:pt>
    <dgm:pt modelId="{C3A3C144-5051-4871-A1E6-6171C44F048B}" type="pres">
      <dgm:prSet presAssocID="{C0CFC821-2B81-4C17-B3EE-9834307D4206}" presName="tx1" presStyleLbl="revTx" presStyleIdx="3" presStyleCnt="4"/>
      <dgm:spPr/>
    </dgm:pt>
    <dgm:pt modelId="{E0C55425-AE3D-4E13-BB55-409028E3EF1D}" type="pres">
      <dgm:prSet presAssocID="{C0CFC821-2B81-4C17-B3EE-9834307D4206}" presName="vert1" presStyleCnt="0"/>
      <dgm:spPr/>
    </dgm:pt>
  </dgm:ptLst>
  <dgm:cxnLst>
    <dgm:cxn modelId="{DAFDFA11-69E2-4B23-A0C5-E619AFAF2E65}" type="presOf" srcId="{0F3458B0-3F97-40D0-B9EF-88FB1AE0FA97}" destId="{DBDD9EA2-3986-4B8E-8E83-11CDADF7F808}" srcOrd="0" destOrd="0" presId="urn:microsoft.com/office/officeart/2008/layout/LinedList"/>
    <dgm:cxn modelId="{381C9D26-4327-4DEF-B507-8970BDC7548B}" srcId="{E848B280-3546-4A3B-B9A2-6B873D552755}" destId="{86B076B5-CB71-4045-9C16-FF90009559B0}" srcOrd="2" destOrd="0" parTransId="{2F476DEC-E4A6-4077-84C4-9B5E3D959658}" sibTransId="{F2A41D1B-F49E-4763-B9D9-42C677E2F5E0}"/>
    <dgm:cxn modelId="{9C6C2A2E-298B-475C-B811-611C89FACD21}" srcId="{E848B280-3546-4A3B-B9A2-6B873D552755}" destId="{C0CFC821-2B81-4C17-B3EE-9834307D4206}" srcOrd="3" destOrd="0" parTransId="{0E0BCD55-9080-40B7-B5A3-C13CA4B53613}" sibTransId="{ADEFAC9F-FF5B-4E00-89BB-DA2BC12F1900}"/>
    <dgm:cxn modelId="{7E860332-655C-4773-B7D9-FD92ECB33F80}" type="presOf" srcId="{986EE224-056E-4EC9-AC15-E77AC78D5496}" destId="{97B99C1B-7998-4D4C-8C13-27E09D53D660}" srcOrd="0" destOrd="0" presId="urn:microsoft.com/office/officeart/2008/layout/LinedList"/>
    <dgm:cxn modelId="{F74E376F-375D-4E06-B0B1-5E76B0254C19}" srcId="{E848B280-3546-4A3B-B9A2-6B873D552755}" destId="{986EE224-056E-4EC9-AC15-E77AC78D5496}" srcOrd="1" destOrd="0" parTransId="{15491F86-F9E4-4D7D-8ABA-47FB6A0E3A05}" sibTransId="{5A141BC0-50B1-4E1D-B59D-21C7733E0853}"/>
    <dgm:cxn modelId="{FBFA60A7-3844-408F-9FF7-091882CA4ED8}" type="presOf" srcId="{C0CFC821-2B81-4C17-B3EE-9834307D4206}" destId="{C3A3C144-5051-4871-A1E6-6171C44F048B}" srcOrd="0" destOrd="0" presId="urn:microsoft.com/office/officeart/2008/layout/LinedList"/>
    <dgm:cxn modelId="{D3716FAB-6252-4DB1-B79B-05D6476F0697}" type="presOf" srcId="{E848B280-3546-4A3B-B9A2-6B873D552755}" destId="{FE6CD903-720A-4E74-BCAD-438847F934D8}" srcOrd="0" destOrd="0" presId="urn:microsoft.com/office/officeart/2008/layout/LinedList"/>
    <dgm:cxn modelId="{225551D1-08C5-4EC0-9925-51642AD04426}" type="presOf" srcId="{86B076B5-CB71-4045-9C16-FF90009559B0}" destId="{3FB5ECCA-FB0C-47D9-8815-5FEEB4C4BFF6}" srcOrd="0" destOrd="0" presId="urn:microsoft.com/office/officeart/2008/layout/LinedList"/>
    <dgm:cxn modelId="{26CDF0FB-4643-4D01-9490-D6370B72C83A}" srcId="{E848B280-3546-4A3B-B9A2-6B873D552755}" destId="{0F3458B0-3F97-40D0-B9EF-88FB1AE0FA97}" srcOrd="0" destOrd="0" parTransId="{302D8F18-C50B-4775-B1DB-A017D8FC9BC5}" sibTransId="{4E0D6FF8-4D2B-4706-8D05-EEC2923F11DB}"/>
    <dgm:cxn modelId="{D88BF313-EAFC-42BA-825B-DEF512249E0C}" type="presParOf" srcId="{FE6CD903-720A-4E74-BCAD-438847F934D8}" destId="{079CE638-3976-4948-B6C9-81ED6E6B1BC9}" srcOrd="0" destOrd="0" presId="urn:microsoft.com/office/officeart/2008/layout/LinedList"/>
    <dgm:cxn modelId="{BE9939AC-D435-43E9-A42C-ECBFEC2BA667}" type="presParOf" srcId="{FE6CD903-720A-4E74-BCAD-438847F934D8}" destId="{60F8F056-AB21-45AF-AF49-74E79222FA8F}" srcOrd="1" destOrd="0" presId="urn:microsoft.com/office/officeart/2008/layout/LinedList"/>
    <dgm:cxn modelId="{955A8E18-43AA-4EB4-9657-E0B02F56A71F}" type="presParOf" srcId="{60F8F056-AB21-45AF-AF49-74E79222FA8F}" destId="{DBDD9EA2-3986-4B8E-8E83-11CDADF7F808}" srcOrd="0" destOrd="0" presId="urn:microsoft.com/office/officeart/2008/layout/LinedList"/>
    <dgm:cxn modelId="{E3EDF31E-E332-4935-9DF1-833FF7C5FC45}" type="presParOf" srcId="{60F8F056-AB21-45AF-AF49-74E79222FA8F}" destId="{DE3EF9F1-33DF-4ADF-A4AC-0EF06D8E03F4}" srcOrd="1" destOrd="0" presId="urn:microsoft.com/office/officeart/2008/layout/LinedList"/>
    <dgm:cxn modelId="{E6B21852-E9BB-40D2-A571-3D53A57DC140}" type="presParOf" srcId="{FE6CD903-720A-4E74-BCAD-438847F934D8}" destId="{716840EB-A61B-4751-8CAF-A118BEC839CA}" srcOrd="2" destOrd="0" presId="urn:microsoft.com/office/officeart/2008/layout/LinedList"/>
    <dgm:cxn modelId="{8DE52260-C294-4B09-AB0B-CCC44C8CC064}" type="presParOf" srcId="{FE6CD903-720A-4E74-BCAD-438847F934D8}" destId="{16434277-9EE2-422D-90E1-A8CBB4A4D418}" srcOrd="3" destOrd="0" presId="urn:microsoft.com/office/officeart/2008/layout/LinedList"/>
    <dgm:cxn modelId="{4D89CF26-D09D-4BD1-B0C6-ADF3E2463237}" type="presParOf" srcId="{16434277-9EE2-422D-90E1-A8CBB4A4D418}" destId="{97B99C1B-7998-4D4C-8C13-27E09D53D660}" srcOrd="0" destOrd="0" presId="urn:microsoft.com/office/officeart/2008/layout/LinedList"/>
    <dgm:cxn modelId="{BDAD2615-18B9-47B3-9677-B6EE07567EC3}" type="presParOf" srcId="{16434277-9EE2-422D-90E1-A8CBB4A4D418}" destId="{6AA8CA42-543C-462F-AA39-29FB380F48EE}" srcOrd="1" destOrd="0" presId="urn:microsoft.com/office/officeart/2008/layout/LinedList"/>
    <dgm:cxn modelId="{00D2DEE5-6A90-4168-A045-8BCBD28DD87D}" type="presParOf" srcId="{FE6CD903-720A-4E74-BCAD-438847F934D8}" destId="{ACCFDA1A-0FC8-4031-A964-C5300E924ADC}" srcOrd="4" destOrd="0" presId="urn:microsoft.com/office/officeart/2008/layout/LinedList"/>
    <dgm:cxn modelId="{F7623076-7041-4395-9E09-EB04E870401A}" type="presParOf" srcId="{FE6CD903-720A-4E74-BCAD-438847F934D8}" destId="{5522676F-4CAD-4358-B120-F3C579E1E93C}" srcOrd="5" destOrd="0" presId="urn:microsoft.com/office/officeart/2008/layout/LinedList"/>
    <dgm:cxn modelId="{B8AA1C7D-F59C-4AB9-A830-BD8637E1ED3D}" type="presParOf" srcId="{5522676F-4CAD-4358-B120-F3C579E1E93C}" destId="{3FB5ECCA-FB0C-47D9-8815-5FEEB4C4BFF6}" srcOrd="0" destOrd="0" presId="urn:microsoft.com/office/officeart/2008/layout/LinedList"/>
    <dgm:cxn modelId="{49B371F4-DA17-43D4-A893-E15546390823}" type="presParOf" srcId="{5522676F-4CAD-4358-B120-F3C579E1E93C}" destId="{DBF864FE-0793-44B1-9DF8-10E41E697EA2}" srcOrd="1" destOrd="0" presId="urn:microsoft.com/office/officeart/2008/layout/LinedList"/>
    <dgm:cxn modelId="{71C614DA-88E5-46BA-82F8-07656B6A6CB7}" type="presParOf" srcId="{FE6CD903-720A-4E74-BCAD-438847F934D8}" destId="{F8A07676-DD07-438A-8047-352BE41CE7E9}" srcOrd="6" destOrd="0" presId="urn:microsoft.com/office/officeart/2008/layout/LinedList"/>
    <dgm:cxn modelId="{9F4F1760-E9B3-4764-9BC5-1B4F142C2B9D}" type="presParOf" srcId="{FE6CD903-720A-4E74-BCAD-438847F934D8}" destId="{C2BD6480-A7C2-4250-8B2A-7E7BCDEC0690}" srcOrd="7" destOrd="0" presId="urn:microsoft.com/office/officeart/2008/layout/LinedList"/>
    <dgm:cxn modelId="{E137D276-A87A-46C5-9C8F-99BBC535E070}" type="presParOf" srcId="{C2BD6480-A7C2-4250-8B2A-7E7BCDEC0690}" destId="{C3A3C144-5051-4871-A1E6-6171C44F048B}" srcOrd="0" destOrd="0" presId="urn:microsoft.com/office/officeart/2008/layout/LinedList"/>
    <dgm:cxn modelId="{CB6E4ED2-5374-4ED4-AF5C-EE0E0CD20DF3}" type="presParOf" srcId="{C2BD6480-A7C2-4250-8B2A-7E7BCDEC0690}" destId="{E0C55425-AE3D-4E13-BB55-409028E3EF1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3B53F69-1B35-4695-946A-B509DDAAF0CF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1B661A9-00DA-4210-A5EC-A0505FDE388A}">
      <dgm:prSet/>
      <dgm:spPr/>
      <dgm:t>
        <a:bodyPr/>
        <a:lstStyle/>
        <a:p>
          <a:r>
            <a:rPr lang="en-US" dirty="0"/>
            <a:t>Next, If there is some alteration in the network, Veins will switch the SUMO car scenario.</a:t>
          </a:r>
        </a:p>
      </dgm:t>
    </dgm:pt>
    <dgm:pt modelId="{752F6158-6D4C-4626-BFAD-810B5DCC3333}" type="parTrans" cxnId="{C75F901C-9262-4DA1-AF4F-6DE19188E3B4}">
      <dgm:prSet/>
      <dgm:spPr/>
      <dgm:t>
        <a:bodyPr/>
        <a:lstStyle/>
        <a:p>
          <a:endParaRPr lang="en-US"/>
        </a:p>
      </dgm:t>
    </dgm:pt>
    <dgm:pt modelId="{023467EB-7234-4451-A695-42FC394E6BF6}" type="sibTrans" cxnId="{C75F901C-9262-4DA1-AF4F-6DE19188E3B4}">
      <dgm:prSet/>
      <dgm:spPr/>
      <dgm:t>
        <a:bodyPr/>
        <a:lstStyle/>
        <a:p>
          <a:endParaRPr lang="en-US"/>
        </a:p>
      </dgm:t>
    </dgm:pt>
    <dgm:pt modelId="{E6BD54EB-ABC3-4DDF-9922-5CB7A98E3217}">
      <dgm:prSet/>
      <dgm:spPr/>
      <dgm:t>
        <a:bodyPr/>
        <a:lstStyle/>
        <a:p>
          <a:r>
            <a:rPr lang="en-CA"/>
            <a:t>Veins switches the SUMO car scenario, and it has a wide range of simulations in it  for our usage.</a:t>
          </a:r>
          <a:r>
            <a:rPr lang="en-US"/>
            <a:t>This protocol is known as Traffic Control Interface (TraCI).</a:t>
          </a:r>
        </a:p>
      </dgm:t>
    </dgm:pt>
    <dgm:pt modelId="{C936C946-A67E-4205-8751-85936456C957}" type="parTrans" cxnId="{15F3B3D1-B150-4A04-9C17-DDA235F049A8}">
      <dgm:prSet/>
      <dgm:spPr/>
      <dgm:t>
        <a:bodyPr/>
        <a:lstStyle/>
        <a:p>
          <a:endParaRPr lang="en-US"/>
        </a:p>
      </dgm:t>
    </dgm:pt>
    <dgm:pt modelId="{C926C476-3DD3-41D6-A8CD-70AB602BBE60}" type="sibTrans" cxnId="{15F3B3D1-B150-4A04-9C17-DDA235F049A8}">
      <dgm:prSet/>
      <dgm:spPr/>
      <dgm:t>
        <a:bodyPr/>
        <a:lstStyle/>
        <a:p>
          <a:endParaRPr lang="en-US"/>
        </a:p>
      </dgm:t>
    </dgm:pt>
    <dgm:pt modelId="{70681A06-55C8-4F0F-AE54-898619A2E3B5}">
      <dgm:prSet/>
      <dgm:spPr/>
      <dgm:t>
        <a:bodyPr/>
        <a:lstStyle/>
        <a:p>
          <a:r>
            <a:rPr lang="en-US" dirty="0"/>
            <a:t>Velocity of the cars, route switching,  and actions of traffic lights can be altered by calling the veins </a:t>
          </a:r>
          <a:r>
            <a:rPr lang="en-US" dirty="0" err="1"/>
            <a:t>TraCi</a:t>
          </a:r>
          <a:r>
            <a:rPr lang="en-US" dirty="0"/>
            <a:t> unit as </a:t>
          </a:r>
          <a:r>
            <a:rPr lang="en-US" b="0" i="0" dirty="0"/>
            <a:t>it allows to retrieve values of simulated objects and to manipulate their behavior "on-line"</a:t>
          </a:r>
          <a:endParaRPr lang="en-US" dirty="0"/>
        </a:p>
      </dgm:t>
    </dgm:pt>
    <dgm:pt modelId="{AD25D8DE-FD06-4F45-8793-5F05D347E58C}" type="parTrans" cxnId="{CEB0A193-A0A5-450B-8270-9515F6F498A9}">
      <dgm:prSet/>
      <dgm:spPr/>
      <dgm:t>
        <a:bodyPr/>
        <a:lstStyle/>
        <a:p>
          <a:endParaRPr lang="en-US"/>
        </a:p>
      </dgm:t>
    </dgm:pt>
    <dgm:pt modelId="{FC739EB2-D5C5-4232-B5C8-461ACEBB4A22}" type="sibTrans" cxnId="{CEB0A193-A0A5-450B-8270-9515F6F498A9}">
      <dgm:prSet/>
      <dgm:spPr/>
      <dgm:t>
        <a:bodyPr/>
        <a:lstStyle/>
        <a:p>
          <a:endParaRPr lang="en-US"/>
        </a:p>
      </dgm:t>
    </dgm:pt>
    <dgm:pt modelId="{1A0BCF07-EAA8-4D31-A762-93C00EC0E314}" type="pres">
      <dgm:prSet presAssocID="{63B53F69-1B35-4695-946A-B509DDAAF0CF}" presName="outerComposite" presStyleCnt="0">
        <dgm:presLayoutVars>
          <dgm:chMax val="5"/>
          <dgm:dir/>
          <dgm:resizeHandles val="exact"/>
        </dgm:presLayoutVars>
      </dgm:prSet>
      <dgm:spPr/>
    </dgm:pt>
    <dgm:pt modelId="{E98DD35E-1EC2-4799-9B63-D6F7E16C467A}" type="pres">
      <dgm:prSet presAssocID="{63B53F69-1B35-4695-946A-B509DDAAF0CF}" presName="dummyMaxCanvas" presStyleCnt="0">
        <dgm:presLayoutVars/>
      </dgm:prSet>
      <dgm:spPr/>
    </dgm:pt>
    <dgm:pt modelId="{FC334F88-5AE3-40BC-A22C-6EE22C254405}" type="pres">
      <dgm:prSet presAssocID="{63B53F69-1B35-4695-946A-B509DDAAF0CF}" presName="ThreeNodes_1" presStyleLbl="node1" presStyleIdx="0" presStyleCnt="3">
        <dgm:presLayoutVars>
          <dgm:bulletEnabled val="1"/>
        </dgm:presLayoutVars>
      </dgm:prSet>
      <dgm:spPr/>
    </dgm:pt>
    <dgm:pt modelId="{C3F1D73C-88DC-4FEE-BE69-B725D1F3A9EC}" type="pres">
      <dgm:prSet presAssocID="{63B53F69-1B35-4695-946A-B509DDAAF0CF}" presName="ThreeNodes_2" presStyleLbl="node1" presStyleIdx="1" presStyleCnt="3">
        <dgm:presLayoutVars>
          <dgm:bulletEnabled val="1"/>
        </dgm:presLayoutVars>
      </dgm:prSet>
      <dgm:spPr/>
    </dgm:pt>
    <dgm:pt modelId="{624DC2FE-84E5-4197-8E73-87EB6391D725}" type="pres">
      <dgm:prSet presAssocID="{63B53F69-1B35-4695-946A-B509DDAAF0CF}" presName="ThreeNodes_3" presStyleLbl="node1" presStyleIdx="2" presStyleCnt="3">
        <dgm:presLayoutVars>
          <dgm:bulletEnabled val="1"/>
        </dgm:presLayoutVars>
      </dgm:prSet>
      <dgm:spPr/>
    </dgm:pt>
    <dgm:pt modelId="{8EB9BB6B-3876-42FE-B87E-28FC529D7D58}" type="pres">
      <dgm:prSet presAssocID="{63B53F69-1B35-4695-946A-B509DDAAF0CF}" presName="ThreeConn_1-2" presStyleLbl="fgAccFollowNode1" presStyleIdx="0" presStyleCnt="2">
        <dgm:presLayoutVars>
          <dgm:bulletEnabled val="1"/>
        </dgm:presLayoutVars>
      </dgm:prSet>
      <dgm:spPr/>
    </dgm:pt>
    <dgm:pt modelId="{EB137CF2-3360-40EC-9777-7A335DFA9EB4}" type="pres">
      <dgm:prSet presAssocID="{63B53F69-1B35-4695-946A-B509DDAAF0CF}" presName="ThreeConn_2-3" presStyleLbl="fgAccFollowNode1" presStyleIdx="1" presStyleCnt="2">
        <dgm:presLayoutVars>
          <dgm:bulletEnabled val="1"/>
        </dgm:presLayoutVars>
      </dgm:prSet>
      <dgm:spPr/>
    </dgm:pt>
    <dgm:pt modelId="{B1611741-16F0-4469-AFB4-4E2B16DC58A6}" type="pres">
      <dgm:prSet presAssocID="{63B53F69-1B35-4695-946A-B509DDAAF0CF}" presName="ThreeNodes_1_text" presStyleLbl="node1" presStyleIdx="2" presStyleCnt="3">
        <dgm:presLayoutVars>
          <dgm:bulletEnabled val="1"/>
        </dgm:presLayoutVars>
      </dgm:prSet>
      <dgm:spPr/>
    </dgm:pt>
    <dgm:pt modelId="{2692B2A4-1FE9-436A-9EB5-6F4DEE58EB90}" type="pres">
      <dgm:prSet presAssocID="{63B53F69-1B35-4695-946A-B509DDAAF0CF}" presName="ThreeNodes_2_text" presStyleLbl="node1" presStyleIdx="2" presStyleCnt="3">
        <dgm:presLayoutVars>
          <dgm:bulletEnabled val="1"/>
        </dgm:presLayoutVars>
      </dgm:prSet>
      <dgm:spPr/>
    </dgm:pt>
    <dgm:pt modelId="{46835235-2C25-4D3A-B74C-FDEA4FB262F0}" type="pres">
      <dgm:prSet presAssocID="{63B53F69-1B35-4695-946A-B509DDAAF0CF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815A5308-BDCE-482C-9516-A627D8BC4742}" type="presOf" srcId="{70681A06-55C8-4F0F-AE54-898619A2E3B5}" destId="{624DC2FE-84E5-4197-8E73-87EB6391D725}" srcOrd="0" destOrd="0" presId="urn:microsoft.com/office/officeart/2005/8/layout/vProcess5"/>
    <dgm:cxn modelId="{C75F901C-9262-4DA1-AF4F-6DE19188E3B4}" srcId="{63B53F69-1B35-4695-946A-B509DDAAF0CF}" destId="{11B661A9-00DA-4210-A5EC-A0505FDE388A}" srcOrd="0" destOrd="0" parTransId="{752F6158-6D4C-4626-BFAD-810B5DCC3333}" sibTransId="{023467EB-7234-4451-A695-42FC394E6BF6}"/>
    <dgm:cxn modelId="{4837FD6E-0ED2-4D40-AF6A-EBE5C127212C}" type="presOf" srcId="{E6BD54EB-ABC3-4DDF-9922-5CB7A98E3217}" destId="{2692B2A4-1FE9-436A-9EB5-6F4DEE58EB90}" srcOrd="1" destOrd="0" presId="urn:microsoft.com/office/officeart/2005/8/layout/vProcess5"/>
    <dgm:cxn modelId="{78622885-3366-453F-AF14-722FFE0F23F0}" type="presOf" srcId="{023467EB-7234-4451-A695-42FC394E6BF6}" destId="{8EB9BB6B-3876-42FE-B87E-28FC529D7D58}" srcOrd="0" destOrd="0" presId="urn:microsoft.com/office/officeart/2005/8/layout/vProcess5"/>
    <dgm:cxn modelId="{0D119D93-31E6-436C-B459-E0552462A484}" type="presOf" srcId="{63B53F69-1B35-4695-946A-B509DDAAF0CF}" destId="{1A0BCF07-EAA8-4D31-A762-93C00EC0E314}" srcOrd="0" destOrd="0" presId="urn:microsoft.com/office/officeart/2005/8/layout/vProcess5"/>
    <dgm:cxn modelId="{CEB0A193-A0A5-450B-8270-9515F6F498A9}" srcId="{63B53F69-1B35-4695-946A-B509DDAAF0CF}" destId="{70681A06-55C8-4F0F-AE54-898619A2E3B5}" srcOrd="2" destOrd="0" parTransId="{AD25D8DE-FD06-4F45-8793-5F05D347E58C}" sibTransId="{FC739EB2-D5C5-4232-B5C8-461ACEBB4A22}"/>
    <dgm:cxn modelId="{48B95896-FD51-408E-930F-90F9A67EABE8}" type="presOf" srcId="{11B661A9-00DA-4210-A5EC-A0505FDE388A}" destId="{B1611741-16F0-4469-AFB4-4E2B16DC58A6}" srcOrd="1" destOrd="0" presId="urn:microsoft.com/office/officeart/2005/8/layout/vProcess5"/>
    <dgm:cxn modelId="{E3A032AE-9BDE-4C80-8D4D-079FBDA66AC8}" type="presOf" srcId="{11B661A9-00DA-4210-A5EC-A0505FDE388A}" destId="{FC334F88-5AE3-40BC-A22C-6EE22C254405}" srcOrd="0" destOrd="0" presId="urn:microsoft.com/office/officeart/2005/8/layout/vProcess5"/>
    <dgm:cxn modelId="{33D888B4-7CB1-4431-85C1-E1AAABA5EAD2}" type="presOf" srcId="{E6BD54EB-ABC3-4DDF-9922-5CB7A98E3217}" destId="{C3F1D73C-88DC-4FEE-BE69-B725D1F3A9EC}" srcOrd="0" destOrd="0" presId="urn:microsoft.com/office/officeart/2005/8/layout/vProcess5"/>
    <dgm:cxn modelId="{15F3B3D1-B150-4A04-9C17-DDA235F049A8}" srcId="{63B53F69-1B35-4695-946A-B509DDAAF0CF}" destId="{E6BD54EB-ABC3-4DDF-9922-5CB7A98E3217}" srcOrd="1" destOrd="0" parTransId="{C936C946-A67E-4205-8751-85936456C957}" sibTransId="{C926C476-3DD3-41D6-A8CD-70AB602BBE60}"/>
    <dgm:cxn modelId="{44065BD2-D14E-40A2-9827-6CA4131658F4}" type="presOf" srcId="{70681A06-55C8-4F0F-AE54-898619A2E3B5}" destId="{46835235-2C25-4D3A-B74C-FDEA4FB262F0}" srcOrd="1" destOrd="0" presId="urn:microsoft.com/office/officeart/2005/8/layout/vProcess5"/>
    <dgm:cxn modelId="{D6C550D2-0C50-4843-82CF-85E755059710}" type="presOf" srcId="{C926C476-3DD3-41D6-A8CD-70AB602BBE60}" destId="{EB137CF2-3360-40EC-9777-7A335DFA9EB4}" srcOrd="0" destOrd="0" presId="urn:microsoft.com/office/officeart/2005/8/layout/vProcess5"/>
    <dgm:cxn modelId="{ACE71D85-A641-44BE-BB2E-D89C209E5318}" type="presParOf" srcId="{1A0BCF07-EAA8-4D31-A762-93C00EC0E314}" destId="{E98DD35E-1EC2-4799-9B63-D6F7E16C467A}" srcOrd="0" destOrd="0" presId="urn:microsoft.com/office/officeart/2005/8/layout/vProcess5"/>
    <dgm:cxn modelId="{ABEBE002-3F9A-4FC0-BE6D-A6EFD4D682AD}" type="presParOf" srcId="{1A0BCF07-EAA8-4D31-A762-93C00EC0E314}" destId="{FC334F88-5AE3-40BC-A22C-6EE22C254405}" srcOrd="1" destOrd="0" presId="urn:microsoft.com/office/officeart/2005/8/layout/vProcess5"/>
    <dgm:cxn modelId="{902322DE-37B9-4470-8012-27FCA8DB0874}" type="presParOf" srcId="{1A0BCF07-EAA8-4D31-A762-93C00EC0E314}" destId="{C3F1D73C-88DC-4FEE-BE69-B725D1F3A9EC}" srcOrd="2" destOrd="0" presId="urn:microsoft.com/office/officeart/2005/8/layout/vProcess5"/>
    <dgm:cxn modelId="{5B1BC2E8-5DF9-4063-8EBF-4D5E967348DA}" type="presParOf" srcId="{1A0BCF07-EAA8-4D31-A762-93C00EC0E314}" destId="{624DC2FE-84E5-4197-8E73-87EB6391D725}" srcOrd="3" destOrd="0" presId="urn:microsoft.com/office/officeart/2005/8/layout/vProcess5"/>
    <dgm:cxn modelId="{6CF95490-5A7F-4EC3-B85A-F0CCB9D7BD0B}" type="presParOf" srcId="{1A0BCF07-EAA8-4D31-A762-93C00EC0E314}" destId="{8EB9BB6B-3876-42FE-B87E-28FC529D7D58}" srcOrd="4" destOrd="0" presId="urn:microsoft.com/office/officeart/2005/8/layout/vProcess5"/>
    <dgm:cxn modelId="{11C91F80-7FD8-4559-ADC7-433A1E726AB0}" type="presParOf" srcId="{1A0BCF07-EAA8-4D31-A762-93C00EC0E314}" destId="{EB137CF2-3360-40EC-9777-7A335DFA9EB4}" srcOrd="5" destOrd="0" presId="urn:microsoft.com/office/officeart/2005/8/layout/vProcess5"/>
    <dgm:cxn modelId="{32DF342A-771D-4103-9775-A793ADED09C6}" type="presParOf" srcId="{1A0BCF07-EAA8-4D31-A762-93C00EC0E314}" destId="{B1611741-16F0-4469-AFB4-4E2B16DC58A6}" srcOrd="6" destOrd="0" presId="urn:microsoft.com/office/officeart/2005/8/layout/vProcess5"/>
    <dgm:cxn modelId="{C923C08C-C0F0-40A9-B630-8B269A6BB9B8}" type="presParOf" srcId="{1A0BCF07-EAA8-4D31-A762-93C00EC0E314}" destId="{2692B2A4-1FE9-436A-9EB5-6F4DEE58EB90}" srcOrd="7" destOrd="0" presId="urn:microsoft.com/office/officeart/2005/8/layout/vProcess5"/>
    <dgm:cxn modelId="{BBBC4370-2242-4DB4-9E03-5569C81350E1}" type="presParOf" srcId="{1A0BCF07-EAA8-4D31-A762-93C00EC0E314}" destId="{46835235-2C25-4D3A-B74C-FDEA4FB262F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B075F9-E7D4-4BBB-8BC5-BC4886F5B027}">
      <dsp:nvSpPr>
        <dsp:cNvPr id="0" name=""/>
        <dsp:cNvSpPr/>
      </dsp:nvSpPr>
      <dsp:spPr>
        <a:xfrm>
          <a:off x="1297" y="242360"/>
          <a:ext cx="4554559" cy="28921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74BC1D-64F5-45B1-AF5D-7A22EF1DB736}">
      <dsp:nvSpPr>
        <dsp:cNvPr id="0" name=""/>
        <dsp:cNvSpPr/>
      </dsp:nvSpPr>
      <dsp:spPr>
        <a:xfrm>
          <a:off x="507359" y="723119"/>
          <a:ext cx="4554559" cy="289214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Time Division Multiple Access (TDMA) is a channel access system where time divisions are split into the available bandwidth and each section is only used by a single sender, eliminating packet collisions. </a:t>
          </a:r>
        </a:p>
      </dsp:txBody>
      <dsp:txXfrm>
        <a:off x="592067" y="807827"/>
        <a:ext cx="4385143" cy="2722729"/>
      </dsp:txXfrm>
    </dsp:sp>
    <dsp:sp modelId="{5C69641B-335D-4539-A65E-A39EE5255793}">
      <dsp:nvSpPr>
        <dsp:cNvPr id="0" name=""/>
        <dsp:cNvSpPr/>
      </dsp:nvSpPr>
      <dsp:spPr>
        <a:xfrm>
          <a:off x="5567981" y="242360"/>
          <a:ext cx="4554559" cy="28921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BD80C4-243B-4DF8-B052-4EC0B617F6D6}">
      <dsp:nvSpPr>
        <dsp:cNvPr id="0" name=""/>
        <dsp:cNvSpPr/>
      </dsp:nvSpPr>
      <dsp:spPr>
        <a:xfrm>
          <a:off x="6074043" y="723119"/>
          <a:ext cx="4554559" cy="289214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Due to the lack of unified control and high slot allocation difficulty, TDMA, however, requires modifications to be used in ad-hoc networks. To maintain slot synchronization and to decrease overhead messages[</a:t>
          </a:r>
        </a:p>
      </dsp:txBody>
      <dsp:txXfrm>
        <a:off x="6158751" y="807827"/>
        <a:ext cx="4385143" cy="27227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9CE638-3976-4948-B6C9-81ED6E6B1BC9}">
      <dsp:nvSpPr>
        <dsp:cNvPr id="0" name=""/>
        <dsp:cNvSpPr/>
      </dsp:nvSpPr>
      <dsp:spPr>
        <a:xfrm>
          <a:off x="0" y="0"/>
          <a:ext cx="6804626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BDD9EA2-3986-4B8E-8E83-11CDADF7F808}">
      <dsp:nvSpPr>
        <dsp:cNvPr id="0" name=""/>
        <dsp:cNvSpPr/>
      </dsp:nvSpPr>
      <dsp:spPr>
        <a:xfrm>
          <a:off x="0" y="0"/>
          <a:ext cx="6804626" cy="888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100" kern="1200"/>
            <a:t>SUMO makes it easy for users to import road networks which leads to designing the mobility model.</a:t>
          </a:r>
          <a:endParaRPr lang="en-US" sz="2100" kern="1200"/>
        </a:p>
      </dsp:txBody>
      <dsp:txXfrm>
        <a:off x="0" y="0"/>
        <a:ext cx="6804626" cy="888277"/>
      </dsp:txXfrm>
    </dsp:sp>
    <dsp:sp modelId="{716840EB-A61B-4751-8CAF-A118BEC839CA}">
      <dsp:nvSpPr>
        <dsp:cNvPr id="0" name=""/>
        <dsp:cNvSpPr/>
      </dsp:nvSpPr>
      <dsp:spPr>
        <a:xfrm>
          <a:off x="0" y="888277"/>
          <a:ext cx="6804626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7B99C1B-7998-4D4C-8C13-27E09D53D660}">
      <dsp:nvSpPr>
        <dsp:cNvPr id="0" name=""/>
        <dsp:cNvSpPr/>
      </dsp:nvSpPr>
      <dsp:spPr>
        <a:xfrm>
          <a:off x="0" y="888277"/>
          <a:ext cx="6804626" cy="888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The real-world road network can be easily extracted and edited using the Java Open Street Map (JOSM) Editor</a:t>
          </a:r>
          <a:r>
            <a:rPr lang="en-CA" sz="2100" kern="1200"/>
            <a:t>.</a:t>
          </a:r>
          <a:endParaRPr lang="en-US" sz="2100" kern="1200"/>
        </a:p>
      </dsp:txBody>
      <dsp:txXfrm>
        <a:off x="0" y="888277"/>
        <a:ext cx="6804626" cy="888277"/>
      </dsp:txXfrm>
    </dsp:sp>
    <dsp:sp modelId="{ACCFDA1A-0FC8-4031-A964-C5300E924ADC}">
      <dsp:nvSpPr>
        <dsp:cNvPr id="0" name=""/>
        <dsp:cNvSpPr/>
      </dsp:nvSpPr>
      <dsp:spPr>
        <a:xfrm>
          <a:off x="0" y="1776554"/>
          <a:ext cx="6804626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FB5ECCA-FB0C-47D9-8815-5FEEB4C4BFF6}">
      <dsp:nvSpPr>
        <dsp:cNvPr id="0" name=""/>
        <dsp:cNvSpPr/>
      </dsp:nvSpPr>
      <dsp:spPr>
        <a:xfrm>
          <a:off x="0" y="1776554"/>
          <a:ext cx="6804626" cy="888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The part of the map is selected in such a way that multi-lane roads and highways are also taken into consideration.</a:t>
          </a:r>
        </a:p>
      </dsp:txBody>
      <dsp:txXfrm>
        <a:off x="0" y="1776554"/>
        <a:ext cx="6804626" cy="888277"/>
      </dsp:txXfrm>
    </dsp:sp>
    <dsp:sp modelId="{F8A07676-DD07-438A-8047-352BE41CE7E9}">
      <dsp:nvSpPr>
        <dsp:cNvPr id="0" name=""/>
        <dsp:cNvSpPr/>
      </dsp:nvSpPr>
      <dsp:spPr>
        <a:xfrm>
          <a:off x="0" y="2664831"/>
          <a:ext cx="6804626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3A3C144-5051-4871-A1E6-6171C44F048B}">
      <dsp:nvSpPr>
        <dsp:cNvPr id="0" name=""/>
        <dsp:cNvSpPr/>
      </dsp:nvSpPr>
      <dsp:spPr>
        <a:xfrm>
          <a:off x="0" y="2664831"/>
          <a:ext cx="6804626" cy="888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Vehicles are dynamic and map was further processed by sumo network to generate </a:t>
          </a:r>
          <a:r>
            <a:rPr lang="en-CA" sz="2100" kern="1200"/>
            <a:t>heuristically computed values.</a:t>
          </a:r>
          <a:endParaRPr lang="en-US" sz="2100" kern="1200"/>
        </a:p>
      </dsp:txBody>
      <dsp:txXfrm>
        <a:off x="0" y="2664831"/>
        <a:ext cx="6804626" cy="8882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334F88-5AE3-40BC-A22C-6EE22C254405}">
      <dsp:nvSpPr>
        <dsp:cNvPr id="0" name=""/>
        <dsp:cNvSpPr/>
      </dsp:nvSpPr>
      <dsp:spPr>
        <a:xfrm>
          <a:off x="0" y="0"/>
          <a:ext cx="9035415" cy="115728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Next, If there is some alteration in the network, Veins will switch the SUMO car scenario.</a:t>
          </a:r>
        </a:p>
      </dsp:txBody>
      <dsp:txXfrm>
        <a:off x="33896" y="33896"/>
        <a:ext cx="7786610" cy="1089495"/>
      </dsp:txXfrm>
    </dsp:sp>
    <dsp:sp modelId="{C3F1D73C-88DC-4FEE-BE69-B725D1F3A9EC}">
      <dsp:nvSpPr>
        <dsp:cNvPr id="0" name=""/>
        <dsp:cNvSpPr/>
      </dsp:nvSpPr>
      <dsp:spPr>
        <a:xfrm>
          <a:off x="797242" y="1350169"/>
          <a:ext cx="9035415" cy="1157287"/>
        </a:xfrm>
        <a:prstGeom prst="roundRect">
          <a:avLst>
            <a:gd name="adj" fmla="val 10000"/>
          </a:avLst>
        </a:prstGeom>
        <a:solidFill>
          <a:schemeClr val="accent2">
            <a:hueOff val="-754576"/>
            <a:satOff val="5206"/>
            <a:lumOff val="39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900" kern="1200"/>
            <a:t>Veins switches the SUMO car scenario, and it has a wide range of simulations in it  for our usage.</a:t>
          </a:r>
          <a:r>
            <a:rPr lang="en-US" sz="1900" kern="1200"/>
            <a:t>This protocol is known as Traffic Control Interface (TraCI).</a:t>
          </a:r>
        </a:p>
      </dsp:txBody>
      <dsp:txXfrm>
        <a:off x="831138" y="1384065"/>
        <a:ext cx="7418143" cy="1089495"/>
      </dsp:txXfrm>
    </dsp:sp>
    <dsp:sp modelId="{624DC2FE-84E5-4197-8E73-87EB6391D725}">
      <dsp:nvSpPr>
        <dsp:cNvPr id="0" name=""/>
        <dsp:cNvSpPr/>
      </dsp:nvSpPr>
      <dsp:spPr>
        <a:xfrm>
          <a:off x="1594484" y="2700338"/>
          <a:ext cx="9035415" cy="1157287"/>
        </a:xfrm>
        <a:prstGeom prst="roundRect">
          <a:avLst>
            <a:gd name="adj" fmla="val 10000"/>
          </a:avLst>
        </a:prstGeom>
        <a:solidFill>
          <a:schemeClr val="accent2">
            <a:hueOff val="-1509153"/>
            <a:satOff val="10411"/>
            <a:lumOff val="7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Velocity of the cars, route switching,  and actions of traffic lights can be altered by calling the veins </a:t>
          </a:r>
          <a:r>
            <a:rPr lang="en-US" sz="1900" kern="1200" dirty="0" err="1"/>
            <a:t>TraCi</a:t>
          </a:r>
          <a:r>
            <a:rPr lang="en-US" sz="1900" kern="1200" dirty="0"/>
            <a:t> unit as </a:t>
          </a:r>
          <a:r>
            <a:rPr lang="en-US" sz="1900" b="0" i="0" kern="1200" dirty="0"/>
            <a:t>it allows to retrieve values of simulated objects and to manipulate their behavior "on-line"</a:t>
          </a:r>
          <a:endParaRPr lang="en-US" sz="1900" kern="1200" dirty="0"/>
        </a:p>
      </dsp:txBody>
      <dsp:txXfrm>
        <a:off x="1628380" y="2734234"/>
        <a:ext cx="7418143" cy="1089495"/>
      </dsp:txXfrm>
    </dsp:sp>
    <dsp:sp modelId="{8EB9BB6B-3876-42FE-B87E-28FC529D7D58}">
      <dsp:nvSpPr>
        <dsp:cNvPr id="0" name=""/>
        <dsp:cNvSpPr/>
      </dsp:nvSpPr>
      <dsp:spPr>
        <a:xfrm>
          <a:off x="8283177" y="877609"/>
          <a:ext cx="752237" cy="75223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8452430" y="877609"/>
        <a:ext cx="413731" cy="566058"/>
      </dsp:txXfrm>
    </dsp:sp>
    <dsp:sp modelId="{EB137CF2-3360-40EC-9777-7A335DFA9EB4}">
      <dsp:nvSpPr>
        <dsp:cNvPr id="0" name=""/>
        <dsp:cNvSpPr/>
      </dsp:nvSpPr>
      <dsp:spPr>
        <a:xfrm>
          <a:off x="9080420" y="2220063"/>
          <a:ext cx="752237" cy="75223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01112"/>
            <a:satOff val="12705"/>
            <a:lumOff val="80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01112"/>
              <a:satOff val="12705"/>
              <a:lumOff val="8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9249673" y="2220063"/>
        <a:ext cx="413731" cy="5660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jpeg>
</file>

<file path=ppt/media/image15.png>
</file>

<file path=ppt/media/image16.JPG>
</file>

<file path=ppt/media/image17.JPG>
</file>

<file path=ppt/media/image18.JPG>
</file>

<file path=ppt/media/image19.JPG>
</file>

<file path=ppt/media/image2.jpeg>
</file>

<file path=ppt/media/image20.png>
</file>

<file path=ppt/media/image21.svg>
</file>

<file path=ppt/media/image3.png>
</file>

<file path=ppt/media/image4.png>
</file>

<file path=ppt/media/image5.svg>
</file>

<file path=ppt/media/image6.jpeg>
</file>

<file path=ppt/media/image7.png>
</file>

<file path=ppt/media/image8.sv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06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86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175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43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591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4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61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103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963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280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274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11/24/2020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718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1.svg"/><Relationship Id="rId7" Type="http://schemas.openxmlformats.org/officeDocument/2006/relationships/diagramColors" Target="../diagrams/colors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FE0C42B-5B5D-4081-B9F7-0FE33057B685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14905" y="2164080"/>
            <a:ext cx="11336784" cy="4582949"/>
          </a:xfr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</p:spPr>
        <p:style>
          <a:lnRef idx="1">
            <a:schemeClr val="accent3"/>
          </a:lnRef>
          <a:fillRef idx="1003">
            <a:schemeClr val="lt2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 fontScale="90000"/>
          </a:bodyPr>
          <a:lstStyle/>
          <a:p>
            <a:pPr algn="ctr"/>
            <a:r>
              <a:rPr lang="en-IN" sz="2000" b="1" dirty="0"/>
              <a:t>Project Presentation</a:t>
            </a:r>
            <a:b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rPr>
            </a:br>
            <a:b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rPr>
            </a:b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rPr>
              <a:t>Topics in WIRELESS COMMUNICATIONS</a:t>
            </a:r>
            <a:b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rPr>
            </a:b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rPr>
              <a:t> ( COMP-5413)</a:t>
            </a:r>
            <a:b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rPr>
            </a:br>
            <a:b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rPr>
            </a:br>
            <a:r>
              <a:rPr lang="en-IN" sz="2000" dirty="0">
                <a:latin typeface="Abadi" panose="020B0604020104020204" pitchFamily="34" charset="0"/>
              </a:rPr>
              <a:t>Instructor: Dr. Dariush Ebrahimi </a:t>
            </a:r>
            <a:b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rPr>
            </a:br>
            <a:br>
              <a:rPr lang="en-US" sz="2000" dirty="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rPr>
            </a:br>
            <a:r>
              <a:rPr lang="en-CA" sz="2000" b="1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Simulation of Realistic Vehicular Ad-Hoc (Vanet) Network using SUMO</a:t>
            </a:r>
            <a:br>
              <a:rPr lang="en-CA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CA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CA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CA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CA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CA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Members: </a:t>
            </a:r>
            <a:br>
              <a:rPr lang="en-CA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Abhishek Nagrecha, Rajesh Aytha                    </a:t>
            </a:r>
            <a:br>
              <a:rPr lang="en-CA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Sagar Deshpande, Abhigya Koirala, Jeevan Reddy Gopu</a:t>
            </a:r>
            <a:br>
              <a:rPr lang="en-CA" sz="20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2000" dirty="0">
                <a:solidFill>
                  <a:schemeClr val="tx1"/>
                </a:solidFill>
                <a:latin typeface="Abadi" panose="020B0604020202020204" pitchFamily="34" charset="0"/>
                <a:ea typeface="+mj-ea"/>
                <a:cs typeface="+mj-cs"/>
              </a:rPr>
            </a:br>
            <a:endParaRPr lang="en-US" sz="2000" dirty="0">
              <a:solidFill>
                <a:schemeClr val="tx1"/>
              </a:solidFill>
              <a:latin typeface="Abadi" panose="020B0604020202020204" pitchFamily="34" charset="0"/>
              <a:ea typeface="+mj-ea"/>
              <a:cs typeface="+mj-cs"/>
            </a:endParaRPr>
          </a:p>
        </p:txBody>
      </p:sp>
      <p:pic>
        <p:nvPicPr>
          <p:cNvPr id="4" name="Google Shape;95;p1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95325" y="255241"/>
            <a:ext cx="11049000" cy="1383049"/>
          </a:xfrm>
          <a:prstGeom prst="rect">
            <a:avLst/>
          </a:prstGeom>
          <a:noFill/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68604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025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3EAD57-56AB-4AFC-8D7D-5AB6A488D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897752"/>
            <a:ext cx="3601757" cy="19559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Sumo simulator (contd.)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B373AC-FC6B-48FE-9AA9-15F678FEE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73" y="2853679"/>
            <a:ext cx="3613708" cy="3391733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A suitable area was taken into consideration for our model. </a:t>
            </a:r>
          </a:p>
          <a:p>
            <a:pPr marL="28575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Figure , shows the part of road network which has 194 nodes .</a:t>
            </a:r>
          </a:p>
          <a:p>
            <a:pPr marL="28575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Next, the vehicles will be clustered into groups “</a:t>
            </a:r>
            <a:r>
              <a:rPr lang="en-US" b="1" dirty="0"/>
              <a:t>The problem here is to reduce the amount of data collision and increase data transfer.</a:t>
            </a:r>
            <a:r>
              <a:rPr lang="en-US" dirty="0"/>
              <a:t>”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Placeholder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91EF8B21-96DA-415E-BE19-1519A2BC2C1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33" r="18533" b="-1"/>
          <a:stretch/>
        </p:blipFill>
        <p:spPr>
          <a:xfrm>
            <a:off x="4876800" y="10"/>
            <a:ext cx="73152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41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D2B90-D6CD-4659-8F4A-CFFBD6447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8" y="909637"/>
            <a:ext cx="6852004" cy="1362073"/>
          </a:xfrm>
        </p:spPr>
        <p:txBody>
          <a:bodyPr>
            <a:norm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About the road structure: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F1E95A2-E5F1-4C8A-92DC-CE369D193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Sport Balls">
            <a:extLst>
              <a:ext uri="{FF2B5EF4-FFF2-40B4-BE49-F238E27FC236}">
                <a16:creationId xmlns:a16="http://schemas.microsoft.com/office/drawing/2014/main" id="{90AF08B0-61EC-4898-BFB0-21A1FD79B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15300" y="1790698"/>
            <a:ext cx="3276600" cy="327660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FCF674C-D208-4497-A189-02E8503DA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38743CC6-458E-4C34-8551-FC8271B4BD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2617729"/>
              </p:ext>
            </p:extLst>
          </p:nvPr>
        </p:nvGraphicFramePr>
        <p:xfrm>
          <a:off x="700088" y="2276474"/>
          <a:ext cx="6804626" cy="35531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759783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80B311-D635-411F-949F-90C97EE3F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5"/>
            <a:ext cx="5129074" cy="72559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dirty="0"/>
              <a:t>mobility Simulation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UMO">
            <a:hlinkClick r:id="" action="ppaction://media"/>
            <a:extLst>
              <a:ext uri="{FF2B5EF4-FFF2-40B4-BE49-F238E27FC236}">
                <a16:creationId xmlns:a16="http://schemas.microsoft.com/office/drawing/2014/main" id="{EA23A7EB-CE7A-462E-8EB8-C614E0A44B5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53786" y="2017301"/>
            <a:ext cx="9038114" cy="438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9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AD10C-8205-4B2D-9D7A-87C83EF69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Problem formulation-</a:t>
            </a:r>
            <a:r>
              <a:rPr lang="en-IN" dirty="0">
                <a:solidFill>
                  <a:srgbClr val="FF0000"/>
                </a:solidFill>
              </a:rPr>
              <a:t>Hybrid Approach </a:t>
            </a:r>
            <a:endParaRPr lang="en-CA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93FD9-D7BE-426C-A621-2AB31ACED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014330"/>
            <a:ext cx="10691265" cy="3914884"/>
          </a:xfrm>
        </p:spPr>
        <p:txBody>
          <a:bodyPr>
            <a:normAutofit/>
          </a:bodyPr>
          <a:lstStyle/>
          <a:p>
            <a:pPr algn="just"/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Network connectivity simulator plays a key role when having a large network with vehicles.</a:t>
            </a:r>
          </a:p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We are considering Veins, a hybrid simulation platform focused on long-established SUMO and OMNET++, in the quest for user satisfaction and inter-connectivity.</a:t>
            </a:r>
            <a:endParaRPr lang="en-CA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We selected Java Open Street Map (JOSM) as our GUI and editor for OSM maps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just"/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Both the simulators were linked by TCP socket which means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that the cars are first produced in SUMO and then transferred to the network simulator. </a:t>
            </a:r>
            <a:r>
              <a:rPr lang="en-US" dirty="0"/>
              <a:t>OMNET++ finds all vehicles to be nodes and simulates the situation.</a:t>
            </a:r>
            <a:endParaRPr lang="en-CA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5341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870C7A-C631-448A-B6AA-59BF1EAF3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Veins simulator</a:t>
            </a:r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9E929C4-CB62-4760-9931-3BC3B6F49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1017649"/>
          </a:xfrm>
        </p:spPr>
        <p:txBody>
          <a:bodyPr>
            <a:normAutofit/>
          </a:bodyPr>
          <a:lstStyle/>
          <a:p>
            <a:r>
              <a:rPr lang="en-IN" b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badi" panose="020B0604020104020204" pitchFamily="34" charset="0"/>
              </a:rPr>
              <a:t> </a:t>
            </a:r>
          </a:p>
          <a:p>
            <a:r>
              <a:rPr lang="en-IN" b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badi" panose="020B0604020104020204" pitchFamily="34" charset="0"/>
              </a:rPr>
              <a:t>Features</a:t>
            </a:r>
          </a:p>
          <a:p>
            <a:endParaRPr lang="en-IN" b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badi" panose="020B0604020104020204" pitchFamily="34" charset="0"/>
            </a:endParaRP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A27A650-4CDE-43C1-AE0E-BF76969AA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814221"/>
            <a:ext cx="5282192" cy="3114631"/>
          </a:xfrm>
        </p:spPr>
        <p:txBody>
          <a:bodyPr>
            <a:normAutofit/>
          </a:bodyPr>
          <a:lstStyle/>
          <a:p>
            <a:pPr lvl="0"/>
            <a:r>
              <a:rPr lang="en-IN" sz="1600" dirty="0">
                <a:latin typeface="Abadi" panose="020B0604020104020204" pitchFamily="34" charset="0"/>
              </a:rPr>
              <a:t>Online Reconfiguration.</a:t>
            </a:r>
          </a:p>
          <a:p>
            <a:pPr lvl="0"/>
            <a:r>
              <a:rPr lang="en-IN" sz="1600" dirty="0">
                <a:latin typeface="Abadi" panose="020B0604020104020204" pitchFamily="34" charset="0"/>
              </a:rPr>
              <a:t>Re-routing of vehicles.</a:t>
            </a:r>
          </a:p>
          <a:p>
            <a:pPr lvl="0"/>
            <a:r>
              <a:rPr lang="en-IN" sz="1600" dirty="0">
                <a:latin typeface="Abadi" panose="020B0604020104020204" pitchFamily="34" charset="0"/>
              </a:rPr>
              <a:t>Wide Range of Metrics are utilized in Veins simulator.</a:t>
            </a:r>
          </a:p>
          <a:p>
            <a:pPr lvl="0"/>
            <a:r>
              <a:rPr lang="en-IN" sz="1600" dirty="0">
                <a:latin typeface="Abadi" panose="020B0604020104020204" pitchFamily="34" charset="0"/>
              </a:rPr>
              <a:t>Fully detailed models of IEEE 802.11p.</a:t>
            </a:r>
          </a:p>
          <a:p>
            <a:pPr lvl="0"/>
            <a:r>
              <a:rPr lang="en-IN" sz="1600" dirty="0">
                <a:latin typeface="Abadi" panose="020B0604020104020204" pitchFamily="34" charset="0"/>
              </a:rPr>
              <a:t>Trusted Vehicular Mobility Model.</a:t>
            </a:r>
          </a:p>
          <a:p>
            <a:endParaRPr lang="en-IN" sz="1600" dirty="0">
              <a:latin typeface="Abadi" panose="020B0604020104020204" pitchFamily="34" charset="0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D0DFD6E-9B45-4F7E-8D8C-43639D27F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1017649"/>
          </a:xfrm>
        </p:spPr>
        <p:txBody>
          <a:bodyPr>
            <a:normAutofit/>
          </a:bodyPr>
          <a:lstStyle/>
          <a:p>
            <a:r>
              <a:rPr lang="en-IN" b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Advantages </a:t>
            </a:r>
          </a:p>
          <a:p>
            <a:endParaRPr lang="en-IN" b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622AD598-C2F4-4CCF-AA4A-83E1FBCF32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98812"/>
            <a:ext cx="5183188" cy="3230040"/>
          </a:xfrm>
        </p:spPr>
        <p:txBody>
          <a:bodyPr>
            <a:normAutofit/>
          </a:bodyPr>
          <a:lstStyle/>
          <a:p>
            <a:pPr lvl="0"/>
            <a:r>
              <a:rPr lang="en-IN" sz="1600" dirty="0">
                <a:latin typeface="Abadi" panose="020B0604020104020204" pitchFamily="34" charset="0"/>
              </a:rPr>
              <a:t>Flexibility.</a:t>
            </a:r>
          </a:p>
          <a:p>
            <a:pPr lvl="0"/>
            <a:r>
              <a:rPr lang="en-IN" sz="1600" dirty="0">
                <a:latin typeface="Abadi" panose="020B0604020104020204" pitchFamily="34" charset="0"/>
              </a:rPr>
              <a:t>Acceptable Simulator.</a:t>
            </a:r>
          </a:p>
          <a:p>
            <a:pPr lvl="0"/>
            <a:r>
              <a:rPr lang="en-IN" sz="1600" dirty="0">
                <a:latin typeface="Abadi" panose="020B0604020104020204" pitchFamily="34" charset="0"/>
              </a:rPr>
              <a:t>Also Active community with support.</a:t>
            </a:r>
          </a:p>
          <a:p>
            <a:pPr lvl="0"/>
            <a:r>
              <a:rPr lang="en-IN" sz="1600" dirty="0">
                <a:latin typeface="Abadi" panose="020B0604020104020204" pitchFamily="34" charset="0"/>
              </a:rPr>
              <a:t>Provide integrated solution.</a:t>
            </a:r>
          </a:p>
          <a:p>
            <a:r>
              <a:rPr lang="en-IN" sz="1600" dirty="0">
                <a:latin typeface="Abadi" panose="020B0604020104020204" pitchFamily="34" charset="0"/>
              </a:rPr>
              <a:t>Nodes can be freely  interacted  with the running road traffic simulation.</a:t>
            </a:r>
          </a:p>
          <a:p>
            <a:endParaRPr lang="en-IN" sz="16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016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C5EE73-3A02-404E-99BE-572BB27F2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820" y="4624394"/>
            <a:ext cx="10803074" cy="103750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Veins architecture</a:t>
            </a:r>
          </a:p>
        </p:txBody>
      </p:sp>
      <p:pic>
        <p:nvPicPr>
          <p:cNvPr id="5" name="Content Placeholder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254512DB-0D9E-478C-9998-54AD913843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52" y="723900"/>
            <a:ext cx="7414095" cy="346609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68604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099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B61A3B-0A4F-4ED2-A599-1E56FD4EE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</p:spPr>
        <p:txBody>
          <a:bodyPr>
            <a:norm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Problem formulation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BB96FAB-CCBF-4D1E-9D0D-B038ACC2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D9D572F-A218-4EC9-A093-34BB8CC1FC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9881451"/>
              </p:ext>
            </p:extLst>
          </p:nvPr>
        </p:nvGraphicFramePr>
        <p:xfrm>
          <a:off x="800100" y="2276474"/>
          <a:ext cx="10629900" cy="3857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36952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EF9CCD-EB4A-4BD6-AFD9-537CA3F5A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70" r="3274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4539"/>
            <a:ext cx="12188952" cy="2368866"/>
          </a:xfrm>
          <a:prstGeom prst="rect">
            <a:avLst/>
          </a:prstGeom>
          <a:gradFill>
            <a:gsLst>
              <a:gs pos="42000">
                <a:srgbClr val="000000">
                  <a:alpha val="16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B44386-FB02-4905-83CF-7B008B03EC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969994"/>
            <a:ext cx="9906000" cy="2772907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Network simulation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12349FF-7742-42ED-ADF3-238B5DDD1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888006"/>
            <a:ext cx="12188952" cy="1969994"/>
          </a:xfrm>
          <a:prstGeom prst="rect">
            <a:avLst/>
          </a:prstGeom>
          <a:gradFill>
            <a:gsLst>
              <a:gs pos="42000">
                <a:srgbClr val="000000">
                  <a:alpha val="14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915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678E7E-6198-4434-83F6-A53D1B838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541" y="870596"/>
            <a:ext cx="4484127" cy="37478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Our Network Simulation in omnet++</a:t>
            </a:r>
          </a:p>
        </p:txBody>
      </p:sp>
      <p:pic>
        <p:nvPicPr>
          <p:cNvPr id="4" name="oMNETPP">
            <a:hlinkClick r:id="" action="ppaction://media"/>
            <a:extLst>
              <a:ext uri="{FF2B5EF4-FFF2-40B4-BE49-F238E27FC236}">
                <a16:creationId xmlns:a16="http://schemas.microsoft.com/office/drawing/2014/main" id="{9E4C1B2E-ECF3-4CC0-B678-78D1AE5CB7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349" y="723900"/>
            <a:ext cx="5520612" cy="54102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1323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F8141-2CFF-491F-8221-2434B1C30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Results- </a:t>
            </a:r>
            <a:r>
              <a:rPr lang="en-IN" dirty="0" err="1"/>
              <a:t>rsu</a:t>
            </a:r>
            <a:endParaRPr lang="en-IN" dirty="0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9BAB907B-6E53-49CD-92A2-9902C72354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635" y="1704842"/>
            <a:ext cx="10957965" cy="4717540"/>
          </a:xfrm>
        </p:spPr>
      </p:pic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48672A70-A63B-46E9-BFAC-B9CDB89CA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936608"/>
            <a:ext cx="1463041" cy="155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847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63110-03E1-426D-88EA-B34F48359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Project topic- Vanets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E4172-DB20-4B53-BC6B-61D18F276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895061"/>
            <a:ext cx="10691265" cy="4034153"/>
          </a:xfrm>
        </p:spPr>
        <p:txBody>
          <a:bodyPr/>
          <a:lstStyle/>
          <a:p>
            <a:pPr algn="just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VANETs are a subset of MANETs (Mobile Ad-hoc Networks) in which cars are essentially contact nodes.</a:t>
            </a:r>
          </a:p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VANET transforms any vehicle into a wireless node, allowing cars that are 100-200 meters away to link to one another and build a large variety of networks in turn.</a:t>
            </a:r>
          </a:p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various types of VANET configurations are dissemination of the V2V alert. Communication of the V2V community, beaconing of V2V,I2V / V2I alert.</a:t>
            </a:r>
          </a:p>
          <a:p>
            <a:pPr algn="just"/>
            <a:r>
              <a:rPr lang="en-US" dirty="0"/>
              <a:t>most significant purpose of VANETs is to help safety applications in which each vehicle regularly broadcasts safety signals.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0457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B0EC-61CD-4B85-A03D-4CFCD5658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 for a node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C48EA31A-D7D5-448C-BC28-2055C0C310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1775534"/>
            <a:ext cx="11186160" cy="4437755"/>
          </a:xfrm>
        </p:spPr>
      </p:pic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DE1473D-4067-43E5-BC52-F94B597C8B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958" y="2046993"/>
            <a:ext cx="1470478" cy="155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16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3A976-CE9E-4D90-BEF6-09E532B8D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4B3BD-8FBE-4C3C-89D5-BC91D6200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We are considering to implement hybrid techniques for better results.</a:t>
            </a:r>
          </a:p>
          <a:p>
            <a:r>
              <a:rPr lang="en-IN" dirty="0"/>
              <a:t>We will be experimenting with different road map structures in SUMO, since currently we have used the default version.</a:t>
            </a:r>
          </a:p>
          <a:p>
            <a:r>
              <a:rPr lang="en-IN" dirty="0"/>
              <a:t>Filter out the required data to improve the results.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30752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782724-6AD4-4107-B776-7BA22A45C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</p:spPr>
        <p:txBody>
          <a:bodyPr>
            <a:norm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33715A5-8048-453E-A44A-0F17BBB481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8638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05FC1-C942-41C6-8E11-705927CCC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1855434"/>
            <a:ext cx="10734675" cy="4364392"/>
          </a:xfrm>
        </p:spPr>
        <p:txBody>
          <a:bodyPr>
            <a:normAutofit/>
          </a:bodyPr>
          <a:lstStyle/>
          <a:p>
            <a:endParaRPr lang="en-CA" dirty="0"/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For the simulation of VANET we decided to use the Veins simulation platform along with SUMO and OMNET++.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Additionally we explored the working of JOSM editor and different commands related to the simulator.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Our primary aim is to define a model which maximizes the amount of transmitted data in the vehicular network while considering the transmission fairness among all pair of vehicles.</a:t>
            </a:r>
            <a:endParaRPr lang="en-CA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7393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122D2E-4680-4691-9BE3-C88C11F76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6239" y="521747"/>
            <a:ext cx="7445661" cy="1656702"/>
          </a:xfrm>
        </p:spPr>
        <p:txBody>
          <a:bodyPr>
            <a:normAutofit/>
          </a:bodyPr>
          <a:lstStyle/>
          <a:p>
            <a:r>
              <a:rPr lang="en-IN"/>
              <a:t>Thank you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9600FFC-92AF-4AD3-9595-B0E23476B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224879" y="723900"/>
            <a:ext cx="0" cy="541020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 descr="Accept">
            <a:extLst>
              <a:ext uri="{FF2B5EF4-FFF2-40B4-BE49-F238E27FC236}">
                <a16:creationId xmlns:a16="http://schemas.microsoft.com/office/drawing/2014/main" id="{EC48D4DD-F885-4E10-BBF1-814CD19342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38605" y="2400699"/>
            <a:ext cx="3733401" cy="373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4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0C41CD-50CC-403E-B1CF-8F28F7AA7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>
            <a:norm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Vanet’s Architecture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14F0C-66A7-4671-8961-829A74922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CA" sz="1600" dirty="0">
                <a:latin typeface="Berlin Sans FB Demi" panose="020E0802020502020306" pitchFamily="34" charset="0"/>
                <a:cs typeface="Calibri" panose="020F0502020204030204" pitchFamily="34" charset="0"/>
              </a:rPr>
              <a:t>There are three different types of communications that occur in Vanets:</a:t>
            </a:r>
          </a:p>
          <a:p>
            <a:pPr marL="0" indent="0">
              <a:lnSpc>
                <a:spcPct val="110000"/>
              </a:lnSpc>
              <a:buNone/>
            </a:pPr>
            <a:endParaRPr lang="en-CA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r>
              <a:rPr lang="en-CA" sz="1600" b="1" dirty="0">
                <a:latin typeface="Calibri" panose="020F0502020204030204" pitchFamily="34" charset="0"/>
                <a:cs typeface="Calibri" panose="020F0502020204030204" pitchFamily="34" charset="0"/>
              </a:rPr>
              <a:t>Vehicle to vehicle communication(V2V)- </a:t>
            </a:r>
            <a:r>
              <a:rPr lang="en-CA" sz="1600" dirty="0">
                <a:latin typeface="Calibri" panose="020F0502020204030204" pitchFamily="34" charset="0"/>
                <a:cs typeface="Calibri" panose="020F0502020204030204" pitchFamily="34" charset="0"/>
              </a:rPr>
              <a:t>Allows vehicles to exchange data . Short communications. Detects unsafe traffic conditions. Prevents collisions.</a:t>
            </a:r>
          </a:p>
          <a:p>
            <a:pPr>
              <a:lnSpc>
                <a:spcPct val="110000"/>
              </a:lnSpc>
            </a:pPr>
            <a:r>
              <a:rPr lang="en-CA" sz="1600" b="1" dirty="0">
                <a:latin typeface="Calibri" panose="020F0502020204030204" pitchFamily="34" charset="0"/>
                <a:cs typeface="Calibri" panose="020F0502020204030204" pitchFamily="34" charset="0"/>
              </a:rPr>
              <a:t>Vehicle to infrastructure communication-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gathers information like traffic congestion, weather warnings, rate of bridge clearance, and then transmits it wirelessly to alert drivers of the situations. V2I powered traffic signals predicts traffic patterns.</a:t>
            </a:r>
          </a:p>
          <a:p>
            <a:pPr>
              <a:lnSpc>
                <a:spcPct val="110000"/>
              </a:lnSpc>
            </a:pPr>
            <a:r>
              <a:rPr lang="en-CA" sz="1600" b="1" dirty="0">
                <a:latin typeface="Calibri" panose="020F0502020204030204" pitchFamily="34" charset="0"/>
                <a:cs typeface="Calibri" panose="020F0502020204030204" pitchFamily="34" charset="0"/>
              </a:rPr>
              <a:t>Vehicle-to-Everything (V2X): </a:t>
            </a:r>
            <a:r>
              <a:rPr lang="en-CA" sz="1600" dirty="0">
                <a:latin typeface="Calibri" panose="020F0502020204030204" pitchFamily="34" charset="0"/>
                <a:cs typeface="Calibri" panose="020F0502020204030204" pitchFamily="34" charset="0"/>
              </a:rPr>
              <a:t>Combination of above two.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It </a:t>
            </a:r>
            <a:r>
              <a:rPr lang="en-US" sz="1600" dirty="0"/>
              <a:t>makes any vehicle on the road smarter and safer by warning drivers about adverse weather situations, local injuries and traffic congestion etc.</a:t>
            </a:r>
            <a:endParaRPr lang="en-CA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0B78F1B-2D20-4686-9201-5D80EF826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341" r="31358" b="1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113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C27397-9B81-4EF3-92A8-C2B0CFCED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914557"/>
            <a:ext cx="10872665" cy="7057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Categories</a:t>
            </a:r>
            <a:r>
              <a:rPr lang="en-US" dirty="0"/>
              <a:t> of vanet simulators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CAFCE2-AC83-4F9B-A8F9-7C10488A9B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756" y="2292953"/>
            <a:ext cx="7682488" cy="386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092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2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ACC7F1-B4B1-481E-96B2-77ACF0016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541" y="870596"/>
            <a:ext cx="4484127" cy="37478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Routing Protocols in VANET</a:t>
            </a:r>
          </a:p>
        </p:txBody>
      </p:sp>
      <p:pic>
        <p:nvPicPr>
          <p:cNvPr id="7" name="Graphic 6" descr="Laptop Secure">
            <a:extLst>
              <a:ext uri="{FF2B5EF4-FFF2-40B4-BE49-F238E27FC236}">
                <a16:creationId xmlns:a16="http://schemas.microsoft.com/office/drawing/2014/main" id="{F0D22E47-05E7-4278-8E1A-8AE1F82ED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3555" y="723900"/>
            <a:ext cx="5410200" cy="5410200"/>
          </a:xfrm>
          <a:prstGeom prst="rect">
            <a:avLst/>
          </a:prstGeom>
        </p:spPr>
      </p:pic>
      <p:cxnSp>
        <p:nvCxnSpPr>
          <p:cNvPr id="32" name="Straight Connector 26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460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7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B465D3-710E-4699-9516-107DB11CB5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24" r="13975" b="-1"/>
          <a:stretch/>
        </p:blipFill>
        <p:spPr>
          <a:xfrm>
            <a:off x="20" y="10"/>
            <a:ext cx="7315180" cy="6857984"/>
          </a:xfrm>
          <a:prstGeom prst="rect">
            <a:avLst/>
          </a:prstGeom>
        </p:spPr>
      </p:pic>
      <p:cxnSp>
        <p:nvCxnSpPr>
          <p:cNvPr id="25" name="Straight Connector 19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153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FDD04-B22E-4212-8741-9BA108D80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0" y="1000151"/>
            <a:ext cx="4660777" cy="5377756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1400" dirty="0"/>
              <a:t>1) </a:t>
            </a:r>
            <a:r>
              <a:rPr lang="en-US" sz="1400" b="1" dirty="0">
                <a:solidFill>
                  <a:srgbClr val="FF0000"/>
                </a:solidFill>
              </a:rPr>
              <a:t>Position Based Routing Protocols </a:t>
            </a:r>
            <a:r>
              <a:rPr lang="en-US" sz="1400" dirty="0"/>
              <a:t>: </a:t>
            </a:r>
          </a:p>
          <a:p>
            <a:pPr algn="just">
              <a:lnSpc>
                <a:spcPct val="110000"/>
              </a:lnSpc>
            </a:pPr>
            <a:r>
              <a:rPr lang="en-US" sz="1400" dirty="0"/>
              <a:t>These can find a path to the destination depending on the physical location of the nodes. For e.g., the Geographic Source routing (GSR) protocol uses a big map to locate a path from source to destination. 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1400" dirty="0"/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1400" dirty="0"/>
              <a:t>2) </a:t>
            </a:r>
            <a:r>
              <a:rPr lang="en-US" sz="1400" b="1" dirty="0">
                <a:solidFill>
                  <a:srgbClr val="FF0000"/>
                </a:solidFill>
              </a:rPr>
              <a:t>Reactive Routing Protocols </a:t>
            </a:r>
            <a:r>
              <a:rPr lang="en-US" sz="1400" dirty="0"/>
              <a:t>: </a:t>
            </a:r>
          </a:p>
          <a:p>
            <a:pPr algn="just">
              <a:lnSpc>
                <a:spcPct val="110000"/>
              </a:lnSpc>
            </a:pPr>
            <a:r>
              <a:rPr lang="en-US" sz="1400" dirty="0"/>
              <a:t>These only implement path computation on a demand-based basis, so that they provide better performance than constructive routing protocols. For e.g., the Ad hoc On Demand Distance Vector (AODV) defines the path to the destination on demand. </a:t>
            </a:r>
          </a:p>
          <a:p>
            <a:pPr algn="just">
              <a:lnSpc>
                <a:spcPct val="110000"/>
              </a:lnSpc>
            </a:pPr>
            <a:endParaRPr lang="en-US" sz="1400" dirty="0"/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1400" dirty="0"/>
              <a:t>3) </a:t>
            </a:r>
            <a:r>
              <a:rPr lang="en-US" sz="1400" b="1" dirty="0">
                <a:solidFill>
                  <a:srgbClr val="FF0000"/>
                </a:solidFill>
              </a:rPr>
              <a:t>Proactive Routing Protocols </a:t>
            </a:r>
            <a:r>
              <a:rPr lang="en-US" sz="1400" dirty="0"/>
              <a:t>: </a:t>
            </a:r>
          </a:p>
          <a:p>
            <a:pPr algn="just">
              <a:lnSpc>
                <a:spcPct val="110000"/>
              </a:lnSpc>
            </a:pPr>
            <a:r>
              <a:rPr lang="en-US" sz="1400" dirty="0"/>
              <a:t>These often establish routes from source to destination by reviewing the routing table on a regular basis. Optimized Link state routing (OLSR) stores the entire route from source to destination. 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949107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6A7613-2509-4624-B532-5D4960D84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</p:spPr>
        <p:txBody>
          <a:bodyPr>
            <a:normAutofit/>
          </a:bodyPr>
          <a:lstStyle/>
          <a:p>
            <a:r>
              <a:rPr lang="en-IN" dirty="0"/>
              <a:t>TDMA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BB96FAB-CCBF-4D1E-9D0D-B038ACC2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19D8EC1-38BC-4C35-AB7D-A7D78C2443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4322981"/>
              </p:ext>
            </p:extLst>
          </p:nvPr>
        </p:nvGraphicFramePr>
        <p:xfrm>
          <a:off x="800100" y="2276474"/>
          <a:ext cx="10629900" cy="3857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2712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7EFEE4-4531-4E47-A248-EDD968777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8" y="909637"/>
            <a:ext cx="6852004" cy="1362073"/>
          </a:xfrm>
        </p:spPr>
        <p:txBody>
          <a:bodyPr>
            <a:norm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System Model and Problem Definition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F1E95A2-E5F1-4C8A-92DC-CE369D193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EB401-E4CB-4205-8FCC-43C4ECA45F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88" y="2276474"/>
            <a:ext cx="6979096" cy="3671880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US" dirty="0"/>
              <a:t>In this work, we propose a VANET model using TDMA as an access medium to transmit the data into various resource blocks.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10000"/>
              </a:lnSpc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Our</a:t>
            </a:r>
            <a:r>
              <a:rPr lang="en-US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objective is to maximize the amount of transmitted data in the vehicular network. </a:t>
            </a:r>
          </a:p>
          <a:p>
            <a:pPr algn="just"/>
            <a:r>
              <a:rPr lang="en-US" dirty="0"/>
              <a:t>We will be running our network simulations using Veins, in which SUMO, a road traffic simulator, is paired with other event-based network simulator OMNET++</a:t>
            </a:r>
            <a:endParaRPr lang="en-US" b="0" i="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10000"/>
              </a:lnSpc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 we use the TDMA principle that helps allocating the bandwidth to different vehicles by distributing time into different frames where each frame is divided into different time slots. </a:t>
            </a:r>
          </a:p>
          <a:p>
            <a:pPr algn="just">
              <a:lnSpc>
                <a:spcPct val="110000"/>
              </a:lnSpc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where the 3 subset of time slots will be reused, ensuring no vehicles in different adjacent areas can access the channel at the same time and thus no interference will occur</a:t>
            </a:r>
          </a:p>
        </p:txBody>
      </p:sp>
      <p:pic>
        <p:nvPicPr>
          <p:cNvPr id="7" name="Graphic 6" descr="Communications">
            <a:extLst>
              <a:ext uri="{FF2B5EF4-FFF2-40B4-BE49-F238E27FC236}">
                <a16:creationId xmlns:a16="http://schemas.microsoft.com/office/drawing/2014/main" id="{4C366465-3FB9-494A-8E14-B3A3B5950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15300" y="1790698"/>
            <a:ext cx="3276600" cy="32766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CF674C-D208-4497-A189-02E8503DA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819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F9288-4D80-400B-9F5B-6119212AD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</p:spPr>
        <p:txBody>
          <a:bodyPr/>
          <a:lstStyle/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SuMO</a:t>
            </a:r>
            <a:r>
              <a:rPr lang="en-IN" dirty="0"/>
              <a:t> Simulator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2E641-1245-4CD9-BE44-C79BE0380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617" y="1677880"/>
            <a:ext cx="11001283" cy="4251433"/>
          </a:xfrm>
        </p:spPr>
        <p:txBody>
          <a:bodyPr/>
          <a:lstStyle/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facilitates the simulation of how a given demand for traffic composed of vehicles passes across a given road network</a:t>
            </a:r>
          </a:p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SUMO is not only a traffic simulator, but a series of programs that help to plan and execute a traffic simulation. </a:t>
            </a:r>
          </a:p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role of SUMO in enabling users to import road networks has streamlined the process of designing the mobility model.</a:t>
            </a:r>
          </a:p>
          <a:p>
            <a:pPr algn="just"/>
            <a:r>
              <a:rPr lang="en-US" dirty="0"/>
              <a:t>Can create SUMO road networks by using a tool called ”</a:t>
            </a:r>
            <a:r>
              <a:rPr lang="en-US" dirty="0" err="1"/>
              <a:t>netgen</a:t>
            </a:r>
            <a:r>
              <a:rPr lang="en-US" dirty="0"/>
              <a:t>” or by importing a digital road map</a:t>
            </a:r>
          </a:p>
          <a:p>
            <a:pPr algn="just"/>
            <a:r>
              <a:rPr lang="en-US" dirty="0"/>
              <a:t>Most popular applications for  SUMO are simulation of traffic in V2X-vehicle-to -vehicle and vehicle-to-infrastructure communication analysis.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861634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2F3F0"/>
      </a:lt2>
      <a:accent1>
        <a:srgbClr val="7D29E7"/>
      </a:accent1>
      <a:accent2>
        <a:srgbClr val="3732DA"/>
      </a:accent2>
      <a:accent3>
        <a:srgbClr val="2973E7"/>
      </a:accent3>
      <a:accent4>
        <a:srgbClr val="17B0D5"/>
      </a:accent4>
      <a:accent5>
        <a:srgbClr val="22C29E"/>
      </a:accent5>
      <a:accent6>
        <a:srgbClr val="16C655"/>
      </a:accent6>
      <a:hlink>
        <a:srgbClr val="339A95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56</TotalTime>
  <Words>1253</Words>
  <Application>Microsoft Office PowerPoint</Application>
  <PresentationFormat>Widescreen</PresentationFormat>
  <Paragraphs>86</Paragraphs>
  <Slides>23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Abadi</vt:lpstr>
      <vt:lpstr>Arial</vt:lpstr>
      <vt:lpstr>Berlin Sans FB Demi</vt:lpstr>
      <vt:lpstr>Calibri</vt:lpstr>
      <vt:lpstr>Calisto MT</vt:lpstr>
      <vt:lpstr>Univers Condensed</vt:lpstr>
      <vt:lpstr>ChronicleVTI</vt:lpstr>
      <vt:lpstr>Project Presentation  Topics in WIRELESS COMMUNICATIONS  ( COMP-5413)  Instructor: Dr. Dariush Ebrahimi   Simulation of Realistic Vehicular Ad-Hoc (Vanet) Network using SUMO      Project Members:  Abhishek Nagrecha, Rajesh Aytha                     Sagar Deshpande, Abhigya Koirala, Jeevan Reddy Gopu  </vt:lpstr>
      <vt:lpstr>Project topic- Vanets</vt:lpstr>
      <vt:lpstr>Vanet’s Architecture</vt:lpstr>
      <vt:lpstr>Categories of vanet simulators</vt:lpstr>
      <vt:lpstr>Routing Protocols in VANET</vt:lpstr>
      <vt:lpstr>PowerPoint Presentation</vt:lpstr>
      <vt:lpstr>TDMA</vt:lpstr>
      <vt:lpstr>System Model and Problem Definition</vt:lpstr>
      <vt:lpstr>SuMO Simulator</vt:lpstr>
      <vt:lpstr>Sumo simulator (contd.)</vt:lpstr>
      <vt:lpstr>About the road structure:</vt:lpstr>
      <vt:lpstr>mobility Simulation</vt:lpstr>
      <vt:lpstr>Problem formulation-Hybrid Approach </vt:lpstr>
      <vt:lpstr>Veins simulator</vt:lpstr>
      <vt:lpstr>Veins architecture</vt:lpstr>
      <vt:lpstr>Problem formulation</vt:lpstr>
      <vt:lpstr>Network simulation</vt:lpstr>
      <vt:lpstr>Our Network Simulation in omnet++</vt:lpstr>
      <vt:lpstr>Results- rsu</vt:lpstr>
      <vt:lpstr>Results for a node</vt:lpstr>
      <vt:lpstr>Future works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Presentation  Topics in WIRELESS COMMUNICATIONS  ( COMP-5413)  Instructor: Dr. Dariush Ebrahimi   Simulation of Realistic Vehicular Ad-Hoc (Vanet) Network using SUMO      Project Members:  Abhishek Nagrecha, Rajesh Aytha                     Sagar Deshpande, Abhigya Koirala, Jeevan Reddy Gopu  </dc:title>
  <dc:creator>abhishek nagrecha</dc:creator>
  <cp:lastModifiedBy>abhishek nagrecha</cp:lastModifiedBy>
  <cp:revision>14</cp:revision>
  <dcterms:created xsi:type="dcterms:W3CDTF">2020-11-24T03:34:12Z</dcterms:created>
  <dcterms:modified xsi:type="dcterms:W3CDTF">2020-11-24T17:54:10Z</dcterms:modified>
</cp:coreProperties>
</file>